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8" r:id="rId3"/>
    <p:sldId id="269" r:id="rId4"/>
    <p:sldId id="270" r:id="rId5"/>
    <p:sldId id="289" r:id="rId6"/>
    <p:sldId id="290" r:id="rId7"/>
    <p:sldId id="291" r:id="rId8"/>
    <p:sldId id="292" r:id="rId9"/>
    <p:sldId id="293" r:id="rId10"/>
    <p:sldId id="294" r:id="rId11"/>
    <p:sldId id="266" r:id="rId12"/>
    <p:sldId id="279" r:id="rId13"/>
    <p:sldId id="267" r:id="rId14"/>
    <p:sldId id="287" r:id="rId15"/>
    <p:sldId id="288" r:id="rId16"/>
    <p:sldId id="295" r:id="rId17"/>
    <p:sldId id="296" r:id="rId18"/>
    <p:sldId id="284" r:id="rId19"/>
    <p:sldId id="283" r:id="rId20"/>
    <p:sldId id="282" r:id="rId21"/>
    <p:sldId id="286" r:id="rId22"/>
    <p:sldId id="281" r:id="rId23"/>
    <p:sldId id="275" r:id="rId24"/>
    <p:sldId id="28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F5AAD-2587-3C47-BBCF-B5F169829778}" v="1576" dt="2023-05-04T15:16:20.604"/>
    <p1510:client id="{3148ED80-2360-8C12-EA49-F8A963313CB3}" v="91" vWet="92" dt="2023-05-05T04:43:03.025"/>
    <p1510:client id="{8C0E275A-2FE7-6C62-04E1-9DAC15CCE744}" v="692" vWet="693" dt="2023-05-05T04:18:54.358"/>
    <p1510:client id="{9D4C448A-935B-1068-83A7-318882791E04}" v="1315" dt="2023-05-05T16:50:55.261"/>
    <p1510:client id="{BC08D284-CEA6-EE48-DFDF-EDA412D59A68}" v="17" dt="2023-05-05T04:46:43.799"/>
    <p1510:client id="{C25EFF67-C8EF-BCE6-0CC8-A3ECEDF25EAC}" v="4" dt="2023-05-05T16:16:48.865"/>
    <p1510:client id="{CF51429C-E2F0-EC91-5BAC-D8FFD923C617}" v="2433" dt="2023-05-05T16:40:52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D1003-6DC4-44DD-8014-7C7F56683D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3FA95-F475-43CA-97DA-D744970BC9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Lab Testing and </a:t>
          </a:r>
          <a:r>
            <a:rPr lang="en-US" dirty="0">
              <a:latin typeface="Calibri Light" panose="020F0302020204030204"/>
            </a:rPr>
            <a:t>Data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Result</a:t>
          </a:r>
          <a:r>
            <a:rPr lang="en-US" dirty="0"/>
            <a:t> on Transmitter </a:t>
          </a:r>
          <a:r>
            <a:rPr lang="en-US" dirty="0">
              <a:latin typeface="Calibri Light" panose="020F0302020204030204"/>
            </a:rPr>
            <a:t>Behavior</a:t>
          </a:r>
          <a:r>
            <a:rPr lang="en-US" dirty="0"/>
            <a:t> (Hassan)</a:t>
          </a:r>
        </a:p>
      </dgm:t>
    </dgm:pt>
    <dgm:pt modelId="{B6AEBAE4-EAD8-4C62-9AA8-81745EED5793}" type="parTrans" cxnId="{0BB9E3BA-0B81-4BAC-9302-853540500835}">
      <dgm:prSet/>
      <dgm:spPr/>
      <dgm:t>
        <a:bodyPr/>
        <a:lstStyle/>
        <a:p>
          <a:endParaRPr lang="en-US"/>
        </a:p>
      </dgm:t>
    </dgm:pt>
    <dgm:pt modelId="{21056886-9F8F-440B-8008-31357CD90230}" type="sibTrans" cxnId="{0BB9E3BA-0B81-4BAC-9302-853540500835}">
      <dgm:prSet/>
      <dgm:spPr/>
      <dgm:t>
        <a:bodyPr/>
        <a:lstStyle/>
        <a:p>
          <a:endParaRPr lang="en-US"/>
        </a:p>
      </dgm:t>
    </dgm:pt>
    <dgm:pt modelId="{99C216BB-54B1-4A56-BCCF-35798C60D8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 design (Includes Networking updates) (Vinit)</a:t>
          </a:r>
        </a:p>
      </dgm:t>
    </dgm:pt>
    <dgm:pt modelId="{84D462A9-62E7-48AE-8945-AB96364B3953}" type="parTrans" cxnId="{D1091F4C-CCC3-4F89-96EF-8104B3C634D4}">
      <dgm:prSet/>
      <dgm:spPr/>
      <dgm:t>
        <a:bodyPr/>
        <a:lstStyle/>
        <a:p>
          <a:endParaRPr lang="en-US"/>
        </a:p>
      </dgm:t>
    </dgm:pt>
    <dgm:pt modelId="{C62AA3C8-DD6B-483B-9BB3-4B21D2342904}" type="sibTrans" cxnId="{D1091F4C-CCC3-4F89-96EF-8104B3C634D4}">
      <dgm:prSet/>
      <dgm:spPr/>
      <dgm:t>
        <a:bodyPr/>
        <a:lstStyle/>
        <a:p>
          <a:endParaRPr lang="en-US"/>
        </a:p>
      </dgm:t>
    </dgm:pt>
    <dgm:pt modelId="{CCA17DEB-B9EB-4E9B-84B8-0E281BA4A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DSP updates (Joey)</a:t>
          </a:r>
        </a:p>
      </dgm:t>
    </dgm:pt>
    <dgm:pt modelId="{2A51F379-7274-4872-8EF0-BB3B9B483967}" type="parTrans" cxnId="{23A6E721-A98C-48D2-AD2E-D020D6CF5165}">
      <dgm:prSet/>
      <dgm:spPr/>
      <dgm:t>
        <a:bodyPr/>
        <a:lstStyle/>
        <a:p>
          <a:endParaRPr lang="en-US"/>
        </a:p>
      </dgm:t>
    </dgm:pt>
    <dgm:pt modelId="{4ABCD282-02E0-4849-B81B-844A2315DD0A}" type="sibTrans" cxnId="{23A6E721-A98C-48D2-AD2E-D020D6CF5165}">
      <dgm:prSet/>
      <dgm:spPr/>
      <dgm:t>
        <a:bodyPr/>
        <a:lstStyle/>
        <a:p>
          <a:endParaRPr lang="en-US"/>
        </a:p>
      </dgm:t>
    </dgm:pt>
    <dgm:pt modelId="{83B8A66A-1088-43C9-94FA-4FD0C298D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Localization simulation updates (Ryan)</a:t>
          </a:r>
        </a:p>
      </dgm:t>
    </dgm:pt>
    <dgm:pt modelId="{2669DDAD-0A5E-4F0E-A4FE-594CCB590D2F}" type="parTrans" cxnId="{5596DF50-FFF3-476F-BF15-0111C2D0C483}">
      <dgm:prSet/>
      <dgm:spPr/>
      <dgm:t>
        <a:bodyPr/>
        <a:lstStyle/>
        <a:p>
          <a:endParaRPr lang="en-US"/>
        </a:p>
      </dgm:t>
    </dgm:pt>
    <dgm:pt modelId="{4672E27B-C2C9-4A89-990B-B55711DDD57D}" type="sibTrans" cxnId="{5596DF50-FFF3-476F-BF15-0111C2D0C483}">
      <dgm:prSet/>
      <dgm:spPr/>
      <dgm:t>
        <a:bodyPr/>
        <a:lstStyle/>
        <a:p>
          <a:endParaRPr lang="en-US"/>
        </a:p>
      </dgm:t>
    </dgm:pt>
    <dgm:pt modelId="{A35F52AA-F915-4656-A2E0-065F27BAA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Items</a:t>
          </a:r>
        </a:p>
      </dgm:t>
    </dgm:pt>
    <dgm:pt modelId="{BA4AE011-815A-42F6-8C48-ECCDC81A50CF}" type="parTrans" cxnId="{B083ED9B-CADE-474F-8818-B7D993246100}">
      <dgm:prSet/>
      <dgm:spPr/>
      <dgm:t>
        <a:bodyPr/>
        <a:lstStyle/>
        <a:p>
          <a:endParaRPr lang="en-US"/>
        </a:p>
      </dgm:t>
    </dgm:pt>
    <dgm:pt modelId="{AB740409-ACD3-4CFB-A434-FE2E5AC22605}" type="sibTrans" cxnId="{B083ED9B-CADE-474F-8818-B7D993246100}">
      <dgm:prSet/>
      <dgm:spPr/>
      <dgm:t>
        <a:bodyPr/>
        <a:lstStyle/>
        <a:p>
          <a:endParaRPr lang="en-US"/>
        </a:p>
      </dgm:t>
    </dgm:pt>
    <dgm:pt modelId="{2591EF03-60A8-4841-998E-0EBDE536C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 decision discussion</a:t>
          </a:r>
        </a:p>
      </dgm:t>
    </dgm:pt>
    <dgm:pt modelId="{807ECD1D-D164-414C-9756-D6628E9E6987}" type="parTrans" cxnId="{FBDB4D0D-9736-40AB-9156-415F3F30004B}">
      <dgm:prSet/>
      <dgm:spPr/>
      <dgm:t>
        <a:bodyPr/>
        <a:lstStyle/>
        <a:p>
          <a:endParaRPr lang="en-US"/>
        </a:p>
      </dgm:t>
    </dgm:pt>
    <dgm:pt modelId="{5DDB31F6-CC31-476A-82D7-74081393F685}" type="sibTrans" cxnId="{FBDB4D0D-9736-40AB-9156-415F3F30004B}">
      <dgm:prSet/>
      <dgm:spPr/>
      <dgm:t>
        <a:bodyPr/>
        <a:lstStyle/>
        <a:p>
          <a:endParaRPr lang="en-US"/>
        </a:p>
      </dgm:t>
    </dgm:pt>
    <dgm:pt modelId="{3E634954-55A4-42DE-8306-7F723D39BA14}" type="pres">
      <dgm:prSet presAssocID="{63BD1003-6DC4-44DD-8014-7C7F56683D1C}" presName="root" presStyleCnt="0">
        <dgm:presLayoutVars>
          <dgm:dir/>
          <dgm:resizeHandles val="exact"/>
        </dgm:presLayoutVars>
      </dgm:prSet>
      <dgm:spPr/>
    </dgm:pt>
    <dgm:pt modelId="{F0E240EB-B827-48E3-8693-B1D579A0CE83}" type="pres">
      <dgm:prSet presAssocID="{0533FA95-F475-43CA-97DA-D744970BC939}" presName="compNode" presStyleCnt="0"/>
      <dgm:spPr/>
    </dgm:pt>
    <dgm:pt modelId="{8509D621-6A91-4BAA-9C0B-F56FD6B5FFDB}" type="pres">
      <dgm:prSet presAssocID="{0533FA95-F475-43CA-97DA-D744970BC939}" presName="bgRect" presStyleLbl="bgShp" presStyleIdx="0" presStyleCnt="6"/>
      <dgm:spPr/>
    </dgm:pt>
    <dgm:pt modelId="{F0B11078-1655-4DD2-B0AD-972048AFE461}" type="pres">
      <dgm:prSet presAssocID="{0533FA95-F475-43CA-97DA-D744970BC9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Plan"/>
        </a:ext>
      </dgm:extLst>
    </dgm:pt>
    <dgm:pt modelId="{87C8AB04-4121-45AB-ACEE-1017D311E5FF}" type="pres">
      <dgm:prSet presAssocID="{0533FA95-F475-43CA-97DA-D744970BC939}" presName="spaceRect" presStyleCnt="0"/>
      <dgm:spPr/>
    </dgm:pt>
    <dgm:pt modelId="{2B30B6C7-A22E-4DC8-BB9E-374670E8B77D}" type="pres">
      <dgm:prSet presAssocID="{0533FA95-F475-43CA-97DA-D744970BC939}" presName="parTx" presStyleLbl="revTx" presStyleIdx="0" presStyleCnt="6">
        <dgm:presLayoutVars>
          <dgm:chMax val="0"/>
          <dgm:chPref val="0"/>
        </dgm:presLayoutVars>
      </dgm:prSet>
      <dgm:spPr/>
    </dgm:pt>
    <dgm:pt modelId="{BDEC0410-412A-491F-B35D-C4B175391B1D}" type="pres">
      <dgm:prSet presAssocID="{21056886-9F8F-440B-8008-31357CD90230}" presName="sibTrans" presStyleCnt="0"/>
      <dgm:spPr/>
    </dgm:pt>
    <dgm:pt modelId="{DC54D120-2FAD-4BC3-876B-0AEFC025CC15}" type="pres">
      <dgm:prSet presAssocID="{99C216BB-54B1-4A56-BCCF-35798C60D85B}" presName="compNode" presStyleCnt="0"/>
      <dgm:spPr/>
    </dgm:pt>
    <dgm:pt modelId="{D8475013-C359-40BD-A367-6C2121E5AB50}" type="pres">
      <dgm:prSet presAssocID="{99C216BB-54B1-4A56-BCCF-35798C60D85B}" presName="bgRect" presStyleLbl="bgShp" presStyleIdx="1" presStyleCnt="6"/>
      <dgm:spPr/>
    </dgm:pt>
    <dgm:pt modelId="{6C8F4012-9E1A-435E-9680-C9583BCA75D3}" type="pres">
      <dgm:prSet presAssocID="{99C216BB-54B1-4A56-BCCF-35798C60D85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CD99A780-AE7A-435A-AE35-8E812C896CE6}" type="pres">
      <dgm:prSet presAssocID="{99C216BB-54B1-4A56-BCCF-35798C60D85B}" presName="spaceRect" presStyleCnt="0"/>
      <dgm:spPr/>
    </dgm:pt>
    <dgm:pt modelId="{6DDD4475-D833-4FF0-A2A6-A80FE03D73F9}" type="pres">
      <dgm:prSet presAssocID="{99C216BB-54B1-4A56-BCCF-35798C60D85B}" presName="parTx" presStyleLbl="revTx" presStyleIdx="1" presStyleCnt="6">
        <dgm:presLayoutVars>
          <dgm:chMax val="0"/>
          <dgm:chPref val="0"/>
        </dgm:presLayoutVars>
      </dgm:prSet>
      <dgm:spPr/>
    </dgm:pt>
    <dgm:pt modelId="{8EC0FA1D-981D-4845-9DF8-D10C43FFE934}" type="pres">
      <dgm:prSet presAssocID="{C62AA3C8-DD6B-483B-9BB3-4B21D2342904}" presName="sibTrans" presStyleCnt="0"/>
      <dgm:spPr/>
    </dgm:pt>
    <dgm:pt modelId="{A3364B39-B39D-463B-98F1-7C097779FEA3}" type="pres">
      <dgm:prSet presAssocID="{CCA17DEB-B9EB-4E9B-84B8-0E281BA4A8EB}" presName="compNode" presStyleCnt="0"/>
      <dgm:spPr/>
    </dgm:pt>
    <dgm:pt modelId="{FD2A5F42-4E5A-4B76-B508-04CBB9804EAC}" type="pres">
      <dgm:prSet presAssocID="{CCA17DEB-B9EB-4E9B-84B8-0E281BA4A8EB}" presName="bgRect" presStyleLbl="bgShp" presStyleIdx="2" presStyleCnt="6"/>
      <dgm:spPr/>
    </dgm:pt>
    <dgm:pt modelId="{0CA757FF-DA4D-4E1C-948B-26B0894A2AF9}" type="pres">
      <dgm:prSet presAssocID="{CCA17DEB-B9EB-4E9B-84B8-0E281BA4A8E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7E46C8FD-8F6C-4E67-B7C7-D0C3D47D51CE}" type="pres">
      <dgm:prSet presAssocID="{CCA17DEB-B9EB-4E9B-84B8-0E281BA4A8EB}" presName="spaceRect" presStyleCnt="0"/>
      <dgm:spPr/>
    </dgm:pt>
    <dgm:pt modelId="{4958DC56-170B-4883-ADD9-7D8EFA4E454F}" type="pres">
      <dgm:prSet presAssocID="{CCA17DEB-B9EB-4E9B-84B8-0E281BA4A8EB}" presName="parTx" presStyleLbl="revTx" presStyleIdx="2" presStyleCnt="6">
        <dgm:presLayoutVars>
          <dgm:chMax val="0"/>
          <dgm:chPref val="0"/>
        </dgm:presLayoutVars>
      </dgm:prSet>
      <dgm:spPr/>
    </dgm:pt>
    <dgm:pt modelId="{9818AE53-9414-4D2C-AF23-26FD77898259}" type="pres">
      <dgm:prSet presAssocID="{4ABCD282-02E0-4849-B81B-844A2315DD0A}" presName="sibTrans" presStyleCnt="0"/>
      <dgm:spPr/>
    </dgm:pt>
    <dgm:pt modelId="{14CCF87F-7718-47D9-B1BF-1AEB58F15B66}" type="pres">
      <dgm:prSet presAssocID="{83B8A66A-1088-43C9-94FA-4FD0C298D577}" presName="compNode" presStyleCnt="0"/>
      <dgm:spPr/>
    </dgm:pt>
    <dgm:pt modelId="{F1DC9EE9-D63D-41B8-A57E-AECE12248A50}" type="pres">
      <dgm:prSet presAssocID="{83B8A66A-1088-43C9-94FA-4FD0C298D577}" presName="bgRect" presStyleLbl="bgShp" presStyleIdx="3" presStyleCnt="6"/>
      <dgm:spPr/>
    </dgm:pt>
    <dgm:pt modelId="{850D4C1E-EE48-40F2-AF7C-F4598C0546BD}" type="pres">
      <dgm:prSet presAssocID="{83B8A66A-1088-43C9-94FA-4FD0C298D57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9DC35FE-C691-4F46-9660-06A7913A6EF7}" type="pres">
      <dgm:prSet presAssocID="{83B8A66A-1088-43C9-94FA-4FD0C298D577}" presName="spaceRect" presStyleCnt="0"/>
      <dgm:spPr/>
    </dgm:pt>
    <dgm:pt modelId="{DCBFE4AC-C53D-446B-B3C7-6401E344B781}" type="pres">
      <dgm:prSet presAssocID="{83B8A66A-1088-43C9-94FA-4FD0C298D577}" presName="parTx" presStyleLbl="revTx" presStyleIdx="3" presStyleCnt="6">
        <dgm:presLayoutVars>
          <dgm:chMax val="0"/>
          <dgm:chPref val="0"/>
        </dgm:presLayoutVars>
      </dgm:prSet>
      <dgm:spPr/>
    </dgm:pt>
    <dgm:pt modelId="{86875483-EA20-434B-B1AD-C6531982CFC6}" type="pres">
      <dgm:prSet presAssocID="{4672E27B-C2C9-4A89-990B-B55711DDD57D}" presName="sibTrans" presStyleCnt="0"/>
      <dgm:spPr/>
    </dgm:pt>
    <dgm:pt modelId="{FF52DF25-AFB3-456E-B550-61523284D4EF}" type="pres">
      <dgm:prSet presAssocID="{A35F52AA-F915-4656-A2E0-065F27BAA48F}" presName="compNode" presStyleCnt="0"/>
      <dgm:spPr/>
    </dgm:pt>
    <dgm:pt modelId="{5FBC4F8A-BD8A-4FCF-B51A-B70C54066CF4}" type="pres">
      <dgm:prSet presAssocID="{A35F52AA-F915-4656-A2E0-065F27BAA48F}" presName="bgRect" presStyleLbl="bgShp" presStyleIdx="4" presStyleCnt="6"/>
      <dgm:spPr/>
    </dgm:pt>
    <dgm:pt modelId="{30428F3F-A751-412D-BD76-D96151F77595}" type="pres">
      <dgm:prSet presAssocID="{A35F52AA-F915-4656-A2E0-065F27BAA48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7E7401B9-1213-4677-B1BD-0FF4CE930022}" type="pres">
      <dgm:prSet presAssocID="{A35F52AA-F915-4656-A2E0-065F27BAA48F}" presName="spaceRect" presStyleCnt="0"/>
      <dgm:spPr/>
    </dgm:pt>
    <dgm:pt modelId="{6707536A-78D2-4374-92DF-F8CA21948CE2}" type="pres">
      <dgm:prSet presAssocID="{A35F52AA-F915-4656-A2E0-065F27BAA48F}" presName="parTx" presStyleLbl="revTx" presStyleIdx="4" presStyleCnt="6">
        <dgm:presLayoutVars>
          <dgm:chMax val="0"/>
          <dgm:chPref val="0"/>
        </dgm:presLayoutVars>
      </dgm:prSet>
      <dgm:spPr/>
    </dgm:pt>
    <dgm:pt modelId="{B70B558A-E298-44D6-8371-633B43A85FBC}" type="pres">
      <dgm:prSet presAssocID="{AB740409-ACD3-4CFB-A434-FE2E5AC22605}" presName="sibTrans" presStyleCnt="0"/>
      <dgm:spPr/>
    </dgm:pt>
    <dgm:pt modelId="{DC0ACEC0-7343-4A57-9873-14E15EF9228E}" type="pres">
      <dgm:prSet presAssocID="{2591EF03-60A8-4841-998E-0EBDE536CA44}" presName="compNode" presStyleCnt="0"/>
      <dgm:spPr/>
    </dgm:pt>
    <dgm:pt modelId="{C57B5D15-B268-409C-A074-E6341BE5B8BD}" type="pres">
      <dgm:prSet presAssocID="{2591EF03-60A8-4841-998E-0EBDE536CA44}" presName="bgRect" presStyleLbl="bgShp" presStyleIdx="5" presStyleCnt="6"/>
      <dgm:spPr/>
    </dgm:pt>
    <dgm:pt modelId="{F03A4B5B-6CE7-49E0-8B7F-01D3BB899F07}" type="pres">
      <dgm:prSet presAssocID="{2591EF03-60A8-4841-998E-0EBDE536CA4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8B0F86B4-F3F2-48B4-BBD4-882EF814046D}" type="pres">
      <dgm:prSet presAssocID="{2591EF03-60A8-4841-998E-0EBDE536CA44}" presName="spaceRect" presStyleCnt="0"/>
      <dgm:spPr/>
    </dgm:pt>
    <dgm:pt modelId="{421A74E4-B3C0-4B5B-BE33-B2BE9F76DC5A}" type="pres">
      <dgm:prSet presAssocID="{2591EF03-60A8-4841-998E-0EBDE536CA4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AEA103-4D02-49E9-957A-7C4DD81BF71F}" type="presOf" srcId="{2591EF03-60A8-4841-998E-0EBDE536CA44}" destId="{421A74E4-B3C0-4B5B-BE33-B2BE9F76DC5A}" srcOrd="0" destOrd="0" presId="urn:microsoft.com/office/officeart/2018/2/layout/IconVerticalSolidList"/>
    <dgm:cxn modelId="{FBDB4D0D-9736-40AB-9156-415F3F30004B}" srcId="{63BD1003-6DC4-44DD-8014-7C7F56683D1C}" destId="{2591EF03-60A8-4841-998E-0EBDE536CA44}" srcOrd="5" destOrd="0" parTransId="{807ECD1D-D164-414C-9756-D6628E9E6987}" sibTransId="{5DDB31F6-CC31-476A-82D7-74081393F685}"/>
    <dgm:cxn modelId="{16F3FD1F-6F1D-4AED-A030-D64F5DCCD2DA}" type="presOf" srcId="{83B8A66A-1088-43C9-94FA-4FD0C298D577}" destId="{DCBFE4AC-C53D-446B-B3C7-6401E344B781}" srcOrd="0" destOrd="0" presId="urn:microsoft.com/office/officeart/2018/2/layout/IconVerticalSolidList"/>
    <dgm:cxn modelId="{23A6E721-A98C-48D2-AD2E-D020D6CF5165}" srcId="{63BD1003-6DC4-44DD-8014-7C7F56683D1C}" destId="{CCA17DEB-B9EB-4E9B-84B8-0E281BA4A8EB}" srcOrd="2" destOrd="0" parTransId="{2A51F379-7274-4872-8EF0-BB3B9B483967}" sibTransId="{4ABCD282-02E0-4849-B81B-844A2315DD0A}"/>
    <dgm:cxn modelId="{6DB9685D-273F-4470-A8B3-E14B2AD60315}" type="presOf" srcId="{99C216BB-54B1-4A56-BCCF-35798C60D85B}" destId="{6DDD4475-D833-4FF0-A2A6-A80FE03D73F9}" srcOrd="0" destOrd="0" presId="urn:microsoft.com/office/officeart/2018/2/layout/IconVerticalSolidList"/>
    <dgm:cxn modelId="{D1091F4C-CCC3-4F89-96EF-8104B3C634D4}" srcId="{63BD1003-6DC4-44DD-8014-7C7F56683D1C}" destId="{99C216BB-54B1-4A56-BCCF-35798C60D85B}" srcOrd="1" destOrd="0" parTransId="{84D462A9-62E7-48AE-8945-AB96364B3953}" sibTransId="{C62AA3C8-DD6B-483B-9BB3-4B21D2342904}"/>
    <dgm:cxn modelId="{5596DF50-FFF3-476F-BF15-0111C2D0C483}" srcId="{63BD1003-6DC4-44DD-8014-7C7F56683D1C}" destId="{83B8A66A-1088-43C9-94FA-4FD0C298D577}" srcOrd="3" destOrd="0" parTransId="{2669DDAD-0A5E-4F0E-A4FE-594CCB590D2F}" sibTransId="{4672E27B-C2C9-4A89-990B-B55711DDD57D}"/>
    <dgm:cxn modelId="{31EE1E76-0B1F-44E0-B5DB-C66B32E56267}" type="presOf" srcId="{0533FA95-F475-43CA-97DA-D744970BC939}" destId="{2B30B6C7-A22E-4DC8-BB9E-374670E8B77D}" srcOrd="0" destOrd="0" presId="urn:microsoft.com/office/officeart/2018/2/layout/IconVerticalSolidList"/>
    <dgm:cxn modelId="{B083ED9B-CADE-474F-8818-B7D993246100}" srcId="{63BD1003-6DC4-44DD-8014-7C7F56683D1C}" destId="{A35F52AA-F915-4656-A2E0-065F27BAA48F}" srcOrd="4" destOrd="0" parTransId="{BA4AE011-815A-42F6-8C48-ECCDC81A50CF}" sibTransId="{AB740409-ACD3-4CFB-A434-FE2E5AC22605}"/>
    <dgm:cxn modelId="{11EE22BA-2DC1-4541-B979-60FDFB4250C2}" type="presOf" srcId="{A35F52AA-F915-4656-A2E0-065F27BAA48F}" destId="{6707536A-78D2-4374-92DF-F8CA21948CE2}" srcOrd="0" destOrd="0" presId="urn:microsoft.com/office/officeart/2018/2/layout/IconVerticalSolidList"/>
    <dgm:cxn modelId="{0BB9E3BA-0B81-4BAC-9302-853540500835}" srcId="{63BD1003-6DC4-44DD-8014-7C7F56683D1C}" destId="{0533FA95-F475-43CA-97DA-D744970BC939}" srcOrd="0" destOrd="0" parTransId="{B6AEBAE4-EAD8-4C62-9AA8-81745EED5793}" sibTransId="{21056886-9F8F-440B-8008-31357CD90230}"/>
    <dgm:cxn modelId="{92DE9FE2-A076-422E-B515-204704A578FC}" type="presOf" srcId="{63BD1003-6DC4-44DD-8014-7C7F56683D1C}" destId="{3E634954-55A4-42DE-8306-7F723D39BA14}" srcOrd="0" destOrd="0" presId="urn:microsoft.com/office/officeart/2018/2/layout/IconVerticalSolidList"/>
    <dgm:cxn modelId="{B3A293E6-2EA7-4BC1-BE8B-6B22C79094F3}" type="presOf" srcId="{CCA17DEB-B9EB-4E9B-84B8-0E281BA4A8EB}" destId="{4958DC56-170B-4883-ADD9-7D8EFA4E454F}" srcOrd="0" destOrd="0" presId="urn:microsoft.com/office/officeart/2018/2/layout/IconVerticalSolidList"/>
    <dgm:cxn modelId="{D0B3F996-B008-499C-92BC-FBB06BC1A6BE}" type="presParOf" srcId="{3E634954-55A4-42DE-8306-7F723D39BA14}" destId="{F0E240EB-B827-48E3-8693-B1D579A0CE83}" srcOrd="0" destOrd="0" presId="urn:microsoft.com/office/officeart/2018/2/layout/IconVerticalSolidList"/>
    <dgm:cxn modelId="{03B2BD74-4EF2-4F86-BCC0-7BDE85D097DD}" type="presParOf" srcId="{F0E240EB-B827-48E3-8693-B1D579A0CE83}" destId="{8509D621-6A91-4BAA-9C0B-F56FD6B5FFDB}" srcOrd="0" destOrd="0" presId="urn:microsoft.com/office/officeart/2018/2/layout/IconVerticalSolidList"/>
    <dgm:cxn modelId="{53CF1621-94C9-4EF3-B6E7-F2D9096675A9}" type="presParOf" srcId="{F0E240EB-B827-48E3-8693-B1D579A0CE83}" destId="{F0B11078-1655-4DD2-B0AD-972048AFE461}" srcOrd="1" destOrd="0" presId="urn:microsoft.com/office/officeart/2018/2/layout/IconVerticalSolidList"/>
    <dgm:cxn modelId="{323422EA-4326-4C04-9788-2A63E756828B}" type="presParOf" srcId="{F0E240EB-B827-48E3-8693-B1D579A0CE83}" destId="{87C8AB04-4121-45AB-ACEE-1017D311E5FF}" srcOrd="2" destOrd="0" presId="urn:microsoft.com/office/officeart/2018/2/layout/IconVerticalSolidList"/>
    <dgm:cxn modelId="{F142C107-4B24-47BE-83C7-40CB5AB9B1B2}" type="presParOf" srcId="{F0E240EB-B827-48E3-8693-B1D579A0CE83}" destId="{2B30B6C7-A22E-4DC8-BB9E-374670E8B77D}" srcOrd="3" destOrd="0" presId="urn:microsoft.com/office/officeart/2018/2/layout/IconVerticalSolidList"/>
    <dgm:cxn modelId="{805CDA3C-C2F1-4FAD-9E13-07B36EC5BCAC}" type="presParOf" srcId="{3E634954-55A4-42DE-8306-7F723D39BA14}" destId="{BDEC0410-412A-491F-B35D-C4B175391B1D}" srcOrd="1" destOrd="0" presId="urn:microsoft.com/office/officeart/2018/2/layout/IconVerticalSolidList"/>
    <dgm:cxn modelId="{A16F6498-E2C5-4CB2-8097-90EE107524BD}" type="presParOf" srcId="{3E634954-55A4-42DE-8306-7F723D39BA14}" destId="{DC54D120-2FAD-4BC3-876B-0AEFC025CC15}" srcOrd="2" destOrd="0" presId="urn:microsoft.com/office/officeart/2018/2/layout/IconVerticalSolidList"/>
    <dgm:cxn modelId="{31F11E45-ADD1-4324-AF23-E1624E7E712B}" type="presParOf" srcId="{DC54D120-2FAD-4BC3-876B-0AEFC025CC15}" destId="{D8475013-C359-40BD-A367-6C2121E5AB50}" srcOrd="0" destOrd="0" presId="urn:microsoft.com/office/officeart/2018/2/layout/IconVerticalSolidList"/>
    <dgm:cxn modelId="{C7DEA061-E1C2-453C-8DDD-DDF28551FD93}" type="presParOf" srcId="{DC54D120-2FAD-4BC3-876B-0AEFC025CC15}" destId="{6C8F4012-9E1A-435E-9680-C9583BCA75D3}" srcOrd="1" destOrd="0" presId="urn:microsoft.com/office/officeart/2018/2/layout/IconVerticalSolidList"/>
    <dgm:cxn modelId="{127C6F39-3BFA-48E9-A513-ED104804D439}" type="presParOf" srcId="{DC54D120-2FAD-4BC3-876B-0AEFC025CC15}" destId="{CD99A780-AE7A-435A-AE35-8E812C896CE6}" srcOrd="2" destOrd="0" presId="urn:microsoft.com/office/officeart/2018/2/layout/IconVerticalSolidList"/>
    <dgm:cxn modelId="{CF5F71F0-71B1-4391-B17A-49A30B52DFD1}" type="presParOf" srcId="{DC54D120-2FAD-4BC3-876B-0AEFC025CC15}" destId="{6DDD4475-D833-4FF0-A2A6-A80FE03D73F9}" srcOrd="3" destOrd="0" presId="urn:microsoft.com/office/officeart/2018/2/layout/IconVerticalSolidList"/>
    <dgm:cxn modelId="{87A37BAA-3826-4C20-A560-6912B9A0AFE0}" type="presParOf" srcId="{3E634954-55A4-42DE-8306-7F723D39BA14}" destId="{8EC0FA1D-981D-4845-9DF8-D10C43FFE934}" srcOrd="3" destOrd="0" presId="urn:microsoft.com/office/officeart/2018/2/layout/IconVerticalSolidList"/>
    <dgm:cxn modelId="{EAE4636E-0BE0-4F9C-9F94-9EE408621C1E}" type="presParOf" srcId="{3E634954-55A4-42DE-8306-7F723D39BA14}" destId="{A3364B39-B39D-463B-98F1-7C097779FEA3}" srcOrd="4" destOrd="0" presId="urn:microsoft.com/office/officeart/2018/2/layout/IconVerticalSolidList"/>
    <dgm:cxn modelId="{94145D16-5CD6-4492-BF85-1101A46A4174}" type="presParOf" srcId="{A3364B39-B39D-463B-98F1-7C097779FEA3}" destId="{FD2A5F42-4E5A-4B76-B508-04CBB9804EAC}" srcOrd="0" destOrd="0" presId="urn:microsoft.com/office/officeart/2018/2/layout/IconVerticalSolidList"/>
    <dgm:cxn modelId="{967FF73D-42CC-48B9-B5E5-6BDEA3890649}" type="presParOf" srcId="{A3364B39-B39D-463B-98F1-7C097779FEA3}" destId="{0CA757FF-DA4D-4E1C-948B-26B0894A2AF9}" srcOrd="1" destOrd="0" presId="urn:microsoft.com/office/officeart/2018/2/layout/IconVerticalSolidList"/>
    <dgm:cxn modelId="{49527EAE-CDFE-4DC2-A323-D7BCFA34E845}" type="presParOf" srcId="{A3364B39-B39D-463B-98F1-7C097779FEA3}" destId="{7E46C8FD-8F6C-4E67-B7C7-D0C3D47D51CE}" srcOrd="2" destOrd="0" presId="urn:microsoft.com/office/officeart/2018/2/layout/IconVerticalSolidList"/>
    <dgm:cxn modelId="{657FAB34-A06C-49D8-AE12-9A6672A4C4B7}" type="presParOf" srcId="{A3364B39-B39D-463B-98F1-7C097779FEA3}" destId="{4958DC56-170B-4883-ADD9-7D8EFA4E454F}" srcOrd="3" destOrd="0" presId="urn:microsoft.com/office/officeart/2018/2/layout/IconVerticalSolidList"/>
    <dgm:cxn modelId="{46AE133B-E6EE-4472-95DE-5177AA76AC8E}" type="presParOf" srcId="{3E634954-55A4-42DE-8306-7F723D39BA14}" destId="{9818AE53-9414-4D2C-AF23-26FD77898259}" srcOrd="5" destOrd="0" presId="urn:microsoft.com/office/officeart/2018/2/layout/IconVerticalSolidList"/>
    <dgm:cxn modelId="{5A61DFBE-2ED0-4549-8D90-6A545B4A0840}" type="presParOf" srcId="{3E634954-55A4-42DE-8306-7F723D39BA14}" destId="{14CCF87F-7718-47D9-B1BF-1AEB58F15B66}" srcOrd="6" destOrd="0" presId="urn:microsoft.com/office/officeart/2018/2/layout/IconVerticalSolidList"/>
    <dgm:cxn modelId="{10D09DA4-E80B-467E-845A-C539247B0E95}" type="presParOf" srcId="{14CCF87F-7718-47D9-B1BF-1AEB58F15B66}" destId="{F1DC9EE9-D63D-41B8-A57E-AECE12248A50}" srcOrd="0" destOrd="0" presId="urn:microsoft.com/office/officeart/2018/2/layout/IconVerticalSolidList"/>
    <dgm:cxn modelId="{3525768D-95F3-47CE-978D-37FDBD93ABD3}" type="presParOf" srcId="{14CCF87F-7718-47D9-B1BF-1AEB58F15B66}" destId="{850D4C1E-EE48-40F2-AF7C-F4598C0546BD}" srcOrd="1" destOrd="0" presId="urn:microsoft.com/office/officeart/2018/2/layout/IconVerticalSolidList"/>
    <dgm:cxn modelId="{1CAEF6E1-CA9B-48CF-891D-B1C985B1E653}" type="presParOf" srcId="{14CCF87F-7718-47D9-B1BF-1AEB58F15B66}" destId="{99DC35FE-C691-4F46-9660-06A7913A6EF7}" srcOrd="2" destOrd="0" presId="urn:microsoft.com/office/officeart/2018/2/layout/IconVerticalSolidList"/>
    <dgm:cxn modelId="{41C75424-D767-400F-BB7B-F27965C38489}" type="presParOf" srcId="{14CCF87F-7718-47D9-B1BF-1AEB58F15B66}" destId="{DCBFE4AC-C53D-446B-B3C7-6401E344B781}" srcOrd="3" destOrd="0" presId="urn:microsoft.com/office/officeart/2018/2/layout/IconVerticalSolidList"/>
    <dgm:cxn modelId="{31C07DC9-304E-46F8-A204-71D9E0C480A4}" type="presParOf" srcId="{3E634954-55A4-42DE-8306-7F723D39BA14}" destId="{86875483-EA20-434B-B1AD-C6531982CFC6}" srcOrd="7" destOrd="0" presId="urn:microsoft.com/office/officeart/2018/2/layout/IconVerticalSolidList"/>
    <dgm:cxn modelId="{EFABE780-6A7F-46C6-A509-A1C0CB4ACF32}" type="presParOf" srcId="{3E634954-55A4-42DE-8306-7F723D39BA14}" destId="{FF52DF25-AFB3-456E-B550-61523284D4EF}" srcOrd="8" destOrd="0" presId="urn:microsoft.com/office/officeart/2018/2/layout/IconVerticalSolidList"/>
    <dgm:cxn modelId="{0A5CBA8A-495A-403D-9125-883E5BC90C5F}" type="presParOf" srcId="{FF52DF25-AFB3-456E-B550-61523284D4EF}" destId="{5FBC4F8A-BD8A-4FCF-B51A-B70C54066CF4}" srcOrd="0" destOrd="0" presId="urn:microsoft.com/office/officeart/2018/2/layout/IconVerticalSolidList"/>
    <dgm:cxn modelId="{CFAECB33-2C9E-4726-A2EF-1B4EF92CF8B3}" type="presParOf" srcId="{FF52DF25-AFB3-456E-B550-61523284D4EF}" destId="{30428F3F-A751-412D-BD76-D96151F77595}" srcOrd="1" destOrd="0" presId="urn:microsoft.com/office/officeart/2018/2/layout/IconVerticalSolidList"/>
    <dgm:cxn modelId="{C57BB170-034E-4558-92C5-9E01400E8670}" type="presParOf" srcId="{FF52DF25-AFB3-456E-B550-61523284D4EF}" destId="{7E7401B9-1213-4677-B1BD-0FF4CE930022}" srcOrd="2" destOrd="0" presId="urn:microsoft.com/office/officeart/2018/2/layout/IconVerticalSolidList"/>
    <dgm:cxn modelId="{774763FA-03EA-4BC4-8693-EB0121950591}" type="presParOf" srcId="{FF52DF25-AFB3-456E-B550-61523284D4EF}" destId="{6707536A-78D2-4374-92DF-F8CA21948CE2}" srcOrd="3" destOrd="0" presId="urn:microsoft.com/office/officeart/2018/2/layout/IconVerticalSolidList"/>
    <dgm:cxn modelId="{713D0E5D-41FF-4B27-B469-AC5E4E0530DC}" type="presParOf" srcId="{3E634954-55A4-42DE-8306-7F723D39BA14}" destId="{B70B558A-E298-44D6-8371-633B43A85FBC}" srcOrd="9" destOrd="0" presId="urn:microsoft.com/office/officeart/2018/2/layout/IconVerticalSolidList"/>
    <dgm:cxn modelId="{7C1445EE-B871-43D0-AA82-78C4A9FEC162}" type="presParOf" srcId="{3E634954-55A4-42DE-8306-7F723D39BA14}" destId="{DC0ACEC0-7343-4A57-9873-14E15EF9228E}" srcOrd="10" destOrd="0" presId="urn:microsoft.com/office/officeart/2018/2/layout/IconVerticalSolidList"/>
    <dgm:cxn modelId="{F7F63DCC-CDFA-473A-83B2-0EB818445ECF}" type="presParOf" srcId="{DC0ACEC0-7343-4A57-9873-14E15EF9228E}" destId="{C57B5D15-B268-409C-A074-E6341BE5B8BD}" srcOrd="0" destOrd="0" presId="urn:microsoft.com/office/officeart/2018/2/layout/IconVerticalSolidList"/>
    <dgm:cxn modelId="{10DD7A26-88DB-429E-925B-EDEEFE824B44}" type="presParOf" srcId="{DC0ACEC0-7343-4A57-9873-14E15EF9228E}" destId="{F03A4B5B-6CE7-49E0-8B7F-01D3BB899F07}" srcOrd="1" destOrd="0" presId="urn:microsoft.com/office/officeart/2018/2/layout/IconVerticalSolidList"/>
    <dgm:cxn modelId="{14DAC514-3C71-4BC1-B6BB-8D13CC52529E}" type="presParOf" srcId="{DC0ACEC0-7343-4A57-9873-14E15EF9228E}" destId="{8B0F86B4-F3F2-48B4-BBD4-882EF814046D}" srcOrd="2" destOrd="0" presId="urn:microsoft.com/office/officeart/2018/2/layout/IconVerticalSolidList"/>
    <dgm:cxn modelId="{4924B4B6-EBA8-4C64-A3E4-FB8E9ABD77C0}" type="presParOf" srcId="{DC0ACEC0-7343-4A57-9873-14E15EF9228E}" destId="{421A74E4-B3C0-4B5B-BE33-B2BE9F76DC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9D621-6A91-4BAA-9C0B-F56FD6B5FFDB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11078-1655-4DD2-B0AD-972048AFE461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0B6C7-A22E-4DC8-BB9E-374670E8B77D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Lab Testing and </a:t>
          </a:r>
          <a:r>
            <a:rPr lang="en-US" sz="1900" kern="1200" dirty="0">
              <a:latin typeface="Calibri Light" panose="020F0302020204030204"/>
            </a:rPr>
            <a:t>Data</a:t>
          </a:r>
          <a:r>
            <a:rPr lang="en-US" sz="1900" kern="1200" dirty="0"/>
            <a:t> </a:t>
          </a:r>
          <a:r>
            <a:rPr lang="en-US" sz="1900" kern="1200" dirty="0">
              <a:latin typeface="Calibri Light" panose="020F0302020204030204"/>
            </a:rPr>
            <a:t>Result</a:t>
          </a:r>
          <a:r>
            <a:rPr lang="en-US" sz="1900" kern="1200" dirty="0"/>
            <a:t> on Transmitter </a:t>
          </a:r>
          <a:r>
            <a:rPr lang="en-US" sz="1900" kern="1200" dirty="0">
              <a:latin typeface="Calibri Light" panose="020F0302020204030204"/>
            </a:rPr>
            <a:t>Behavior</a:t>
          </a:r>
          <a:r>
            <a:rPr lang="en-US" sz="1900" kern="1200" dirty="0"/>
            <a:t> (Hassan)</a:t>
          </a:r>
        </a:p>
      </dsp:txBody>
      <dsp:txXfrm>
        <a:off x="692764" y="1407"/>
        <a:ext cx="9822835" cy="599796"/>
      </dsp:txXfrm>
    </dsp:sp>
    <dsp:sp modelId="{D8475013-C359-40BD-A367-6C2121E5AB50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F4012-9E1A-435E-9680-C9583BCA75D3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4475-D833-4FF0-A2A6-A80FE03D73F9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 design (Includes Networking updates) (Vinit)</a:t>
          </a:r>
        </a:p>
      </dsp:txBody>
      <dsp:txXfrm>
        <a:off x="692764" y="751152"/>
        <a:ext cx="9822835" cy="599796"/>
      </dsp:txXfrm>
    </dsp:sp>
    <dsp:sp modelId="{FD2A5F42-4E5A-4B76-B508-04CBB9804EAC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757FF-DA4D-4E1C-948B-26B0894A2AF9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8DC56-170B-4883-ADD9-7D8EFA4E454F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DSP updates (Joey)</a:t>
          </a:r>
        </a:p>
      </dsp:txBody>
      <dsp:txXfrm>
        <a:off x="692764" y="1500898"/>
        <a:ext cx="9822835" cy="599796"/>
      </dsp:txXfrm>
    </dsp:sp>
    <dsp:sp modelId="{F1DC9EE9-D63D-41B8-A57E-AECE12248A50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D4C1E-EE48-40F2-AF7C-F4598C0546BD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FE4AC-C53D-446B-B3C7-6401E344B781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Localization simulation updates (Ryan)</a:t>
          </a:r>
        </a:p>
      </dsp:txBody>
      <dsp:txXfrm>
        <a:off x="692764" y="2250643"/>
        <a:ext cx="9822835" cy="599796"/>
      </dsp:txXfrm>
    </dsp:sp>
    <dsp:sp modelId="{5FBC4F8A-BD8A-4FCF-B51A-B70C54066CF4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28F3F-A751-412D-BD76-D96151F77595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7536A-78D2-4374-92DF-F8CA21948CE2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Future Items</a:t>
          </a:r>
        </a:p>
      </dsp:txBody>
      <dsp:txXfrm>
        <a:off x="692764" y="3000388"/>
        <a:ext cx="9822835" cy="599796"/>
      </dsp:txXfrm>
    </dsp:sp>
    <dsp:sp modelId="{C57B5D15-B268-409C-A074-E6341BE5B8BD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A4B5B-6CE7-49E0-8B7F-01D3BB899F07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A74E4-B3C0-4B5B-BE33-B2BE9F76DC5A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Design decision discussion</a:t>
          </a:r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6859-304E-E6EE-53F2-589C8CCE2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DBAA6-2755-2433-DF24-587A92519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49DCB-C399-C4B7-2260-5B98ADF1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1153-662A-9BD9-A141-965E3A93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4213-4A1E-2D5A-F61A-8BD1344E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0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19A4-B61F-41C8-727D-99727BBB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F17D0-1B41-AF17-ABE0-02539848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64E36-FDAA-5D3E-2E1D-53F40CFC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7C135-8BAA-D2E9-4690-C152A933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CA90A-ACEC-60E9-4494-D9F1A427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5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6293B-D9D3-F9B3-B140-C2551FA8C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D022D-9CB3-0F6B-7D16-2430903F4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FE43A-AEBF-1D95-1227-65AB29A1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179A-7E4B-06CF-52A7-CD0AD147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8A0A-951D-4AD5-D23F-8734CDFA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6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E529-DB93-982B-1A6D-4C03C0BC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33ACA-8098-D80F-4665-FEDF4E56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79BE-D0A5-11AC-4114-9B2F37C8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59FB0-1A04-43BE-CD67-640F3475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84DE7-CEB5-68EB-BCCA-85392E4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3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A019-F868-C9F9-B380-5460C5C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D9BBE-9638-55A9-8DBC-BB4B623DB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FABD-AB43-9EA3-6EAF-A69F18EA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84C7-4530-30A8-67CF-FA5A32B2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A45D-CF0C-4986-BE50-915CDCDC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4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0010-A836-5A92-103F-E4D2F1DD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99D1-84FC-F433-80AB-A9D4A9AB8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D25EA-73E6-010B-47AF-317BB680E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7235F-3333-6ECC-2271-29A829D9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E122-F2C5-E12C-F490-2BE4778F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660BF-3D3F-6D2C-EC70-93555A0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2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3EDF-EEEF-BC93-A59A-E193F323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5C11-2F24-E377-0739-BB08D23FD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0CA24-676E-D0AD-E453-85AE4A1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06AB7-EBAC-8B17-7F4B-7DD323F99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AE692-AAA2-F7E9-E9C9-5EA2AAAD8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EDE57-720A-2197-3447-03EF4856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41CE7-E906-C4B5-25BD-FE86FDB1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40F1A-B992-C637-4F6B-1C63AD7F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BDB5-21F1-A620-0C1E-90ED151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66132-570B-B2D8-6D72-E5F3A020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ED4F6-3F73-72A9-277E-F69D6D69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9E6B5-4278-5F6E-6915-78436B1D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3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7B140-F0BA-25F3-02BF-BD1908FB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87E65-97CB-C4B1-AFDD-D389174A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BD2D1-063D-4DE9-79C5-34DA81A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188D-5423-0BBB-596A-6679BB34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F39B-46A9-45A2-9F0E-1D91B198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EB3CE-5CB0-4AA5-5C52-8276830BA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FF134-5344-EE96-F648-C0BE9B6F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41382-7BB8-E4D8-D9A0-85AD4404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854DC-15AD-90F6-1106-E6341B93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2C5B-91AB-349D-0EF3-F62F3154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22305-9E84-3BBD-8F79-B90B39EF2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FCD71-3561-F3A3-1D63-CD83DBDF1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C7C26-AC54-EA8C-BE56-54243D5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030E7-C2A1-C23F-18D6-1D1C6F79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5165E-E32C-88CD-AB61-EEB4EE59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BFB83-1B95-888F-5A81-4B3957CE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B547-0054-9EE3-4390-13A1DEB16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524CD-0B17-43FE-D1B0-16089933E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0DA32-3D8C-D848-A4AF-AABE694D827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47C50-246B-A020-4130-7EC0F1A66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E74-D311-1F67-5B5A-30401ECF0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513B-3447-7341-BE4E-0062B669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ey-public/WES207Capstone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y-public/WES207CapstoneProject/blob/main/docs/dsp/sample_rate_notes.m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ey-public/WES207CapstoneProject/blob/main/dsp/diagrams/diagrams.md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b.ettus.com/Getting_Started_with_RFNoC_in_UHD_4.0" TargetMode="External"/><Relationship Id="rId5" Type="http://schemas.openxmlformats.org/officeDocument/2006/relationships/hyperlink" Target="https://kb.ettus.com/About_USRP_Bandwidths_and_Sampling_Rates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b.ettus.com/About_USRP_Bandwidths_and_Sampling_Rat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reptile, lizard&#10;&#10;Description automatically generated">
            <a:extLst>
              <a:ext uri="{FF2B5EF4-FFF2-40B4-BE49-F238E27FC236}">
                <a16:creationId xmlns:a16="http://schemas.microsoft.com/office/drawing/2014/main" id="{EE59AA31-DC90-119A-FE8A-0AB7C2C3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" t="3795" r="14394" b="12812"/>
          <a:stretch/>
        </p:blipFill>
        <p:spPr>
          <a:xfrm>
            <a:off x="3968151" y="345060"/>
            <a:ext cx="8223846" cy="6291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D5C8B-8D17-10CA-5335-5BA67CD0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481797"/>
            <a:ext cx="4023360" cy="379360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/>
              <a:t>Lizard Localization</a:t>
            </a:r>
            <a:br>
              <a:rPr lang="en-US" sz="4800">
                <a:cs typeface="Calibri Light"/>
              </a:rPr>
            </a:br>
            <a:br>
              <a:rPr lang="en-US" sz="4800">
                <a:cs typeface="Calibri Light"/>
              </a:rPr>
            </a:br>
            <a:r>
              <a:rPr lang="en-US" sz="4000">
                <a:cs typeface="Calibri Light"/>
              </a:rPr>
              <a:t>Week 4 Project Update: </a:t>
            </a:r>
            <a:br>
              <a:rPr lang="en-US" sz="4000">
                <a:cs typeface="Calibri Light"/>
              </a:rPr>
            </a:br>
            <a:r>
              <a:rPr lang="en-US" sz="4000">
                <a:cs typeface="Calibri Light"/>
              </a:rPr>
              <a:t>May 6th, 2023</a:t>
            </a:r>
            <a:br>
              <a:rPr lang="en-US" sz="4800"/>
            </a:b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BE523-8ED7-A3D1-25AA-3B96E5B1C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5074205"/>
            <a:ext cx="4023359" cy="1639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Vinit Saah, Joey </a:t>
            </a:r>
            <a:r>
              <a:rPr lang="en-US" sz="2000" err="1"/>
              <a:t>Schnecker</a:t>
            </a:r>
            <a:r>
              <a:rPr lang="en-US" sz="2000"/>
              <a:t>, </a:t>
            </a:r>
            <a:endParaRPr lang="en-US"/>
          </a:p>
          <a:p>
            <a:pPr algn="l">
              <a:lnSpc>
                <a:spcPct val="100000"/>
              </a:lnSpc>
            </a:pPr>
            <a:r>
              <a:rPr lang="en-US" sz="2000"/>
              <a:t>Ryan Margraf, Hassan Ahmad</a:t>
            </a:r>
            <a:endParaRPr lang="en-US">
              <a:cs typeface="Calibri" panose="020F0502020204030204"/>
            </a:endParaRPr>
          </a:p>
          <a:p>
            <a:pPr algn="l"/>
            <a:endParaRPr lang="en-US" sz="2000">
              <a:cs typeface="Calibri"/>
            </a:endParaRPr>
          </a:p>
          <a:p>
            <a:pPr algn="l"/>
            <a:endParaRPr lang="en-US" sz="2000">
              <a:cs typeface="Calibri"/>
            </a:endParaRPr>
          </a:p>
          <a:p>
            <a:pPr algn="l"/>
            <a:endParaRPr lang="en-US" sz="2000">
              <a:cs typeface="Calibri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CEDD88B-1006-9B89-E760-9A7062FA2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5" y="253024"/>
            <a:ext cx="2980906" cy="6604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5921D30-A051-1316-1034-DA4F3FE71FDC}"/>
              </a:ext>
            </a:extLst>
          </p:cNvPr>
          <p:cNvSpPr txBox="1"/>
          <p:nvPr/>
        </p:nvSpPr>
        <p:spPr>
          <a:xfrm>
            <a:off x="960220" y="6075082"/>
            <a:ext cx="202701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Project GitHub Link</a:t>
            </a:r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5921D30-A051-1316-1034-DA4F3FE71FDC}"/>
              </a:ext>
            </a:extLst>
          </p:cNvPr>
          <p:cNvSpPr txBox="1"/>
          <p:nvPr/>
        </p:nvSpPr>
        <p:spPr>
          <a:xfrm>
            <a:off x="232958" y="6441514"/>
            <a:ext cx="607906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4"/>
              </a:rPr>
              <a:t>https://github.com/joey-public/WES207CapstoneProject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3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9" y="207034"/>
            <a:ext cx="7154196" cy="1322887"/>
          </a:xfrm>
        </p:spPr>
        <p:txBody>
          <a:bodyPr>
            <a:normAutofit/>
          </a:bodyPr>
          <a:lstStyle/>
          <a:p>
            <a:r>
              <a:rPr lang="en-US"/>
              <a:t>Lab Testing and Data Results  - RX Benchmark </a:t>
            </a:r>
            <a:r>
              <a:rPr lang="en-US" dirty="0"/>
              <a:t>Test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62" y="1633386"/>
            <a:ext cx="6573951" cy="52313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Next steps: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Determine appropriate signal filtering to clean up RX signal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Explore AGC for better RX gain at close vs. far distances</a:t>
            </a:r>
          </a:p>
          <a:p>
            <a:pPr marL="1428750" lvl="2" indent="-285750"/>
            <a:r>
              <a:rPr lang="en-US" dirty="0">
                <a:cs typeface="Calibri"/>
              </a:rPr>
              <a:t>Could be as software algo or as built-in feature on USRP B200 equipment </a:t>
            </a:r>
          </a:p>
          <a:p>
            <a:pPr marL="1428750" lvl="2" indent="-285750"/>
            <a:r>
              <a:rPr lang="en-US" dirty="0">
                <a:cs typeface="Calibri"/>
              </a:rPr>
              <a:t>USRP 2920 does not include AGC capability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Tune RX antenna length to better receive signals around 170 MHz</a:t>
            </a:r>
          </a:p>
          <a:p>
            <a:pPr marL="1428750" lvl="2" indent="-285750"/>
            <a:r>
              <a:rPr lang="en-US" dirty="0">
                <a:cs typeface="Calibri"/>
              </a:rPr>
              <a:t>Used general, static-length Wi-Fi antennas for initial benchmark test. </a:t>
            </a:r>
          </a:p>
          <a:p>
            <a:pPr marL="1428750" lvl="2" indent="-285750"/>
            <a:r>
              <a:rPr lang="en-US" dirty="0">
                <a:cs typeface="Calibri"/>
              </a:rPr>
              <a:t>Looking into getting adjustable-length antennas to better tune to 170 MHz range</a:t>
            </a:r>
          </a:p>
        </p:txBody>
      </p:sp>
      <p:pic>
        <p:nvPicPr>
          <p:cNvPr id="4" name="Picture 4" descr="A picture containing wall, indoor, floor, table&#10;&#10;Description automatically generated">
            <a:extLst>
              <a:ext uri="{FF2B5EF4-FFF2-40B4-BE49-F238E27FC236}">
                <a16:creationId xmlns:a16="http://schemas.microsoft.com/office/drawing/2014/main" id="{02DA5BF1-9A14-360B-DBB7-2C810545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18557" r="16732" b="8247"/>
          <a:stretch/>
        </p:blipFill>
        <p:spPr>
          <a:xfrm>
            <a:off x="7803943" y="1710479"/>
            <a:ext cx="3985274" cy="28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BFC9-2820-17DD-5F8D-F5990597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29" y="1024332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/>
              <a:t>Server /Client Model. </a:t>
            </a:r>
          </a:p>
          <a:p>
            <a:pPr lvl="1"/>
            <a:r>
              <a:rPr lang="en-US" sz="2000"/>
              <a:t>Host Controller: Server</a:t>
            </a:r>
          </a:p>
          <a:p>
            <a:pPr lvl="1"/>
            <a:r>
              <a:rPr lang="en-US" sz="2000"/>
              <a:t>Host (DSP): Client</a:t>
            </a:r>
          </a:p>
          <a:p>
            <a:pPr lvl="1"/>
            <a:r>
              <a:rPr lang="en-US" sz="2000"/>
              <a:t>In same network (WIFI)</a:t>
            </a:r>
          </a:p>
          <a:p>
            <a:pPr lvl="1"/>
            <a:r>
              <a:rPr lang="en-US" sz="2000"/>
              <a:t>TCP Sockets</a:t>
            </a:r>
            <a:r>
              <a:rPr lang="en-US" sz="2000" dirty="0"/>
              <a:t> (Async)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81823-FB6E-0A96-F8CE-2C23D66E2421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D04C4-32FA-D143-E8EA-40AA986233DB}"/>
              </a:ext>
            </a:extLst>
          </p:cNvPr>
          <p:cNvSpPr txBox="1"/>
          <p:nvPr/>
        </p:nvSpPr>
        <p:spPr>
          <a:xfrm>
            <a:off x="146129" y="3501503"/>
            <a:ext cx="5443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 Controller:</a:t>
            </a:r>
            <a:r>
              <a:rPr lang="en-US" dirty="0"/>
              <a:t> (Server) -&gt; Learning curve</a:t>
            </a:r>
            <a:endParaRPr lang="en-US"/>
          </a:p>
          <a:p>
            <a:r>
              <a:rPr lang="en-US"/>
              <a:t>-&gt; BOOST::ASIO:SOCKET Async accept</a:t>
            </a:r>
          </a:p>
          <a:p>
            <a:r>
              <a:rPr lang="en-US"/>
              <a:t>-&gt; Has dedicated sockets for each host (Clients)</a:t>
            </a:r>
          </a:p>
          <a:p>
            <a:r>
              <a:rPr lang="en-US"/>
              <a:t>-&gt; </a:t>
            </a:r>
            <a:r>
              <a:rPr lang="en-US" dirty="0"/>
              <a:t>Broadcast messages </a:t>
            </a:r>
            <a:r>
              <a:rPr lang="en-US"/>
              <a:t>to </a:t>
            </a:r>
            <a:r>
              <a:rPr lang="en-US" dirty="0"/>
              <a:t>client</a:t>
            </a:r>
            <a:r>
              <a:rPr lang="en-US"/>
              <a:t>. </a:t>
            </a:r>
            <a:r>
              <a:rPr lang="en-US" dirty="0"/>
              <a:t>(Successful)</a:t>
            </a:r>
            <a:endParaRPr lang="en-US"/>
          </a:p>
          <a:p>
            <a:r>
              <a:rPr lang="en-US"/>
              <a:t>-&gt;</a:t>
            </a:r>
            <a:r>
              <a:rPr lang="en-US" dirty="0"/>
              <a:t>Tested on local instances of clients</a:t>
            </a:r>
            <a:r>
              <a:rPr lang="en-US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/>
          </a:p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A052B2-6E96-EC89-791C-83C39079ACAA}"/>
              </a:ext>
            </a:extLst>
          </p:cNvPr>
          <p:cNvSpPr txBox="1">
            <a:spLocks/>
          </p:cNvSpPr>
          <p:nvPr/>
        </p:nvSpPr>
        <p:spPr>
          <a:xfrm>
            <a:off x="562429" y="1398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kern="1200" dirty="0">
                <a:latin typeface="+mj-lt"/>
                <a:ea typeface="+mj-ea"/>
                <a:cs typeface="+mj-cs"/>
              </a:rPr>
              <a:t>Host controller – Host(DSP) interaction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3908EF6-29AB-6CAA-25A7-1A5A96B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71" y="1600927"/>
            <a:ext cx="7238915" cy="42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9812E9-780C-1DBD-B386-9FD8669EA301}"/>
              </a:ext>
            </a:extLst>
          </p:cNvPr>
          <p:cNvSpPr txBox="1"/>
          <p:nvPr/>
        </p:nvSpPr>
        <p:spPr>
          <a:xfrm>
            <a:off x="2311302" y="831574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TODO: </a:t>
            </a:r>
          </a:p>
          <a:p>
            <a:r>
              <a:rPr lang="en-US" dirty="0"/>
              <a:t>-&gt; Test code (To collect sample together on PPS) -&gt; Target test day Saturday (In campus).</a:t>
            </a:r>
          </a:p>
          <a:p>
            <a:endParaRPr lang="en-US" dirty="0"/>
          </a:p>
          <a:p>
            <a:r>
              <a:rPr lang="en-US" dirty="0"/>
              <a:t>Overall system file structure:</a:t>
            </a:r>
          </a:p>
          <a:p>
            <a:endParaRPr lang="en-US" dirty="0"/>
          </a:p>
          <a:p>
            <a:r>
              <a:rPr lang="en-US" dirty="0"/>
              <a:t>Utilities:</a:t>
            </a:r>
          </a:p>
          <a:p>
            <a:r>
              <a:rPr lang="en-US" dirty="0"/>
              <a:t>-&gt; </a:t>
            </a:r>
            <a:r>
              <a:rPr lang="en-US" dirty="0" err="1"/>
              <a:t>common.h</a:t>
            </a:r>
            <a:r>
              <a:rPr lang="en-US" dirty="0"/>
              <a:t> : Packet structure. Header and Data structures.</a:t>
            </a:r>
          </a:p>
          <a:p>
            <a:r>
              <a:rPr lang="en-US" dirty="0"/>
              <a:t>-&gt; </a:t>
            </a:r>
            <a:r>
              <a:rPr lang="en-US" dirty="0" err="1"/>
              <a:t>Parser.h</a:t>
            </a:r>
            <a:r>
              <a:rPr lang="en-US" dirty="0"/>
              <a:t>:  Parse data packet, header, create header</a:t>
            </a:r>
          </a:p>
          <a:p>
            <a:endParaRPr lang="en-US" dirty="0"/>
          </a:p>
          <a:p>
            <a:r>
              <a:rPr lang="en-US" dirty="0"/>
              <a:t>Host Controller side:</a:t>
            </a:r>
          </a:p>
          <a:p>
            <a:r>
              <a:rPr lang="en-US" dirty="0"/>
              <a:t>-&gt; </a:t>
            </a:r>
            <a:r>
              <a:rPr lang="en-US" dirty="0" err="1"/>
              <a:t>Server.h</a:t>
            </a:r>
            <a:r>
              <a:rPr lang="en-US" dirty="0"/>
              <a:t>: Server code, using </a:t>
            </a:r>
            <a:r>
              <a:rPr lang="en-US" dirty="0" err="1"/>
              <a:t>Parser.h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Localization.h</a:t>
            </a:r>
            <a:r>
              <a:rPr lang="en-US" dirty="0"/>
              <a:t>: provides interface to parse the information. </a:t>
            </a:r>
          </a:p>
          <a:p>
            <a:r>
              <a:rPr lang="en-US" dirty="0"/>
              <a:t>-&gt; </a:t>
            </a:r>
            <a:r>
              <a:rPr lang="en-US" dirty="0" err="1"/>
              <a:t>HostControllerApp.h</a:t>
            </a:r>
            <a:r>
              <a:rPr lang="en-US" dirty="0"/>
              <a:t>: Uses </a:t>
            </a:r>
            <a:r>
              <a:rPr lang="en-US" dirty="0" err="1"/>
              <a:t>Server.h</a:t>
            </a:r>
            <a:r>
              <a:rPr lang="en-US" dirty="0"/>
              <a:t>, </a:t>
            </a:r>
            <a:r>
              <a:rPr lang="en-US" dirty="0" err="1"/>
              <a:t>Localization.h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Host Side:</a:t>
            </a:r>
          </a:p>
          <a:p>
            <a:r>
              <a:rPr lang="en-US" dirty="0"/>
              <a:t>-&gt; </a:t>
            </a:r>
            <a:r>
              <a:rPr lang="en-US" dirty="0" err="1"/>
              <a:t>Client.h</a:t>
            </a:r>
            <a:r>
              <a:rPr lang="en-US" dirty="0"/>
              <a:t>: Networking with server</a:t>
            </a:r>
          </a:p>
          <a:p>
            <a:r>
              <a:rPr lang="en-US" dirty="0"/>
              <a:t>-&gt; </a:t>
            </a:r>
            <a:r>
              <a:rPr lang="en-US" dirty="0" err="1"/>
              <a:t>DSP.h</a:t>
            </a:r>
            <a:r>
              <a:rPr lang="en-US" dirty="0"/>
              <a:t>: Performs all DSP on USRP</a:t>
            </a:r>
          </a:p>
          <a:p>
            <a:r>
              <a:rPr lang="en-US" dirty="0"/>
              <a:t>-&gt; </a:t>
            </a:r>
            <a:r>
              <a:rPr lang="en-US" dirty="0" err="1"/>
              <a:t>HostApp.h</a:t>
            </a:r>
            <a:r>
              <a:rPr lang="en-US" dirty="0"/>
              <a:t>: </a:t>
            </a:r>
            <a:r>
              <a:rPr lang="en-US" dirty="0" err="1"/>
              <a:t>Controlls</a:t>
            </a:r>
            <a:r>
              <a:rPr lang="en-US" dirty="0"/>
              <a:t> Host side code.</a:t>
            </a:r>
          </a:p>
        </p:txBody>
      </p:sp>
    </p:spTree>
    <p:extLst>
      <p:ext uri="{BB962C8B-B14F-4D97-AF65-F5344CB8AC3E}">
        <p14:creationId xmlns:p14="http://schemas.microsoft.com/office/powerpoint/2010/main" val="79477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C5FE-21DA-5499-E427-8EFD5F2C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HOST- USRP 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603AA-0E3E-19D7-A7B8-87E69D6ED510}"/>
              </a:ext>
            </a:extLst>
          </p:cNvPr>
          <p:cNvSpPr/>
          <p:nvPr/>
        </p:nvSpPr>
        <p:spPr>
          <a:xfrm>
            <a:off x="838200" y="3825815"/>
            <a:ext cx="938463" cy="5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Tx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3B7E78E-9DE0-960A-16C7-E0E77E8D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0" y="3089215"/>
            <a:ext cx="889000" cy="736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31F1B4-4A87-7B1F-A299-00C6D2B1659C}"/>
              </a:ext>
            </a:extLst>
          </p:cNvPr>
          <p:cNvSpPr/>
          <p:nvPr/>
        </p:nvSpPr>
        <p:spPr>
          <a:xfrm>
            <a:off x="3613484" y="3647323"/>
            <a:ext cx="1223210" cy="67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Rx (USRP)</a:t>
            </a:r>
          </a:p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D39B4B-C403-E8C2-3429-EA234120F896}"/>
              </a:ext>
            </a:extLst>
          </p:cNvPr>
          <p:cNvSpPr/>
          <p:nvPr/>
        </p:nvSpPr>
        <p:spPr>
          <a:xfrm>
            <a:off x="5476991" y="3709990"/>
            <a:ext cx="1046747" cy="50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DSP</a:t>
            </a:r>
          </a:p>
          <a:p>
            <a:pPr algn="ctr"/>
            <a:r>
              <a:rPr lang="en-US"/>
              <a:t>(Host 1)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01610360-9A36-CC33-47B7-2E603A6D6B80}"/>
              </a:ext>
            </a:extLst>
          </p:cNvPr>
          <p:cNvSpPr/>
          <p:nvPr/>
        </p:nvSpPr>
        <p:spPr>
          <a:xfrm>
            <a:off x="5711992" y="2765504"/>
            <a:ext cx="768016" cy="5798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BA62FB-B136-6D0C-241A-B0746CD1D89C}"/>
              </a:ext>
            </a:extLst>
          </p:cNvPr>
          <p:cNvSpPr/>
          <p:nvPr/>
        </p:nvSpPr>
        <p:spPr>
          <a:xfrm>
            <a:off x="2392037" y="2926118"/>
            <a:ext cx="1345773" cy="464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AWG/GPSDO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70F33FC-CA4A-F584-0F3D-2CCBE20A849B}"/>
              </a:ext>
            </a:extLst>
          </p:cNvPr>
          <p:cNvCxnSpPr/>
          <p:nvPr/>
        </p:nvCxnSpPr>
        <p:spPr>
          <a:xfrm>
            <a:off x="3763261" y="3105745"/>
            <a:ext cx="248653" cy="568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10086C-75D9-0162-6E72-447B1E0403F4}"/>
              </a:ext>
            </a:extLst>
          </p:cNvPr>
          <p:cNvCxnSpPr/>
          <p:nvPr/>
        </p:nvCxnSpPr>
        <p:spPr>
          <a:xfrm flipV="1">
            <a:off x="4824201" y="3986211"/>
            <a:ext cx="6136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3E2915-222D-5A35-24C2-138D43E0B63A}"/>
              </a:ext>
            </a:extLst>
          </p:cNvPr>
          <p:cNvCxnSpPr/>
          <p:nvPr/>
        </p:nvCxnSpPr>
        <p:spPr>
          <a:xfrm flipV="1">
            <a:off x="6000364" y="3345400"/>
            <a:ext cx="0" cy="42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7738-1A95-9E22-DF13-FBB18B77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Signal Processing Update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760B652-5114-5295-000F-562D6F963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942" y="1046319"/>
            <a:ext cx="4347705" cy="45428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9E565-36B8-62BE-F0A2-73D81950B53B}"/>
              </a:ext>
            </a:extLst>
          </p:cNvPr>
          <p:cNvSpPr txBox="1"/>
          <p:nvPr/>
        </p:nvSpPr>
        <p:spPr>
          <a:xfrm>
            <a:off x="5977467" y="1126066"/>
            <a:ext cx="5714999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DSP Code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Setup GitHub repo for code source control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Designed Basic logic/flowchart for all parts of DSP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Created source code files and header for USRP initializations and Rx streaming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Separating these into separate files allows them to be stand alone and portable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First attempt used OOP, but refactored to functional and achieved same results with less and  easier to understand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Started Benchmarking actual </a:t>
            </a:r>
            <a:r>
              <a:rPr lang="en-US" dirty="0" err="1">
                <a:cs typeface="Calibri"/>
              </a:rPr>
              <a:t>rx</a:t>
            </a:r>
            <a:r>
              <a:rPr lang="en-US" dirty="0">
                <a:cs typeface="Calibri"/>
              </a:rPr>
              <a:t> streaming rate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highlight>
                  <a:srgbClr val="FFFF00"/>
                </a:highlight>
                <a:cs typeface="Calibri"/>
              </a:rPr>
              <a:t>Problem -&gt; Having issues streaming data at </a:t>
            </a:r>
            <a:r>
              <a:rPr lang="en-US" b="1" dirty="0" err="1">
                <a:highlight>
                  <a:srgbClr val="FFFF00"/>
                </a:highlight>
                <a:cs typeface="Calibri"/>
              </a:rPr>
              <a:t>rx_rates</a:t>
            </a:r>
            <a:r>
              <a:rPr lang="en-US" b="1" dirty="0">
                <a:highlight>
                  <a:srgbClr val="FFFF00"/>
                </a:highlight>
                <a:cs typeface="Calibri"/>
              </a:rPr>
              <a:t> &gt; 10 </a:t>
            </a:r>
            <a:r>
              <a:rPr lang="en-US" b="1" dirty="0" err="1">
                <a:highlight>
                  <a:srgbClr val="FFFF00"/>
                </a:highlight>
                <a:cs typeface="Calibri"/>
              </a:rPr>
              <a:t>Mhz</a:t>
            </a:r>
            <a:r>
              <a:rPr lang="en-US" b="1" dirty="0">
                <a:highlight>
                  <a:srgbClr val="FFFF00"/>
                </a:highlight>
                <a:cs typeface="Calibri"/>
              </a:rPr>
              <a:t>!</a:t>
            </a:r>
            <a:endParaRPr lang="en-US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  <a:hlinkClick r:id="rId3"/>
              </a:rPr>
              <a:t>Sample Rate Directly </a:t>
            </a:r>
            <a:r>
              <a:rPr lang="en-US" dirty="0">
                <a:ea typeface="+mn-lt"/>
                <a:cs typeface="+mn-lt"/>
                <a:hlinkClick r:id="rId3"/>
              </a:rPr>
              <a:t>Effect Localization Accuracy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10Mhz -&gt; 100ns min TDOA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10Mhz -&gt; 30-meter RD </a:t>
            </a:r>
            <a:r>
              <a:rPr lang="en-US" b="1" dirty="0">
                <a:cs typeface="Calibri"/>
              </a:rPr>
              <a:t>(BAD!)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endParaRPr lang="en-US" b="1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1C9EAED-7B5F-4C42-DE70-4AE973A8B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21" y="5544765"/>
            <a:ext cx="2743200" cy="10212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977217-9C3B-EA2E-558B-2DE9C1B8D096}"/>
              </a:ext>
            </a:extLst>
          </p:cNvPr>
          <p:cNvGrpSpPr/>
          <p:nvPr/>
        </p:nvGrpSpPr>
        <p:grpSpPr>
          <a:xfrm>
            <a:off x="148441" y="5947557"/>
            <a:ext cx="9223166" cy="564078"/>
            <a:chOff x="890649" y="5759532"/>
            <a:chExt cx="9658595" cy="6234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7A8AC5-B1EA-ED55-B422-1A6863220F4C}"/>
                </a:ext>
              </a:extLst>
            </p:cNvPr>
            <p:cNvSpPr/>
            <p:nvPr/>
          </p:nvSpPr>
          <p:spPr>
            <a:xfrm>
              <a:off x="890649" y="5759532"/>
              <a:ext cx="811481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RX_ID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BC204-49FD-2FFE-A0B6-6252D2B1B817}"/>
                </a:ext>
              </a:extLst>
            </p:cNvPr>
            <p:cNvSpPr/>
            <p:nvPr/>
          </p:nvSpPr>
          <p:spPr>
            <a:xfrm>
              <a:off x="1672441" y="5759532"/>
              <a:ext cx="1514104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RX_GPS_LOC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45D76D-08BA-1DAF-1A7C-024961A6C3A9}"/>
                </a:ext>
              </a:extLst>
            </p:cNvPr>
            <p:cNvSpPr/>
            <p:nvPr/>
          </p:nvSpPr>
          <p:spPr>
            <a:xfrm>
              <a:off x="3186544" y="5759532"/>
              <a:ext cx="1514104" cy="6234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RX_TOA_EST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1D8A97-3841-9FBA-CD83-87579E505694}"/>
                </a:ext>
              </a:extLst>
            </p:cNvPr>
            <p:cNvSpPr/>
            <p:nvPr/>
          </p:nvSpPr>
          <p:spPr>
            <a:xfrm>
              <a:off x="4700647" y="5759532"/>
              <a:ext cx="5848597" cy="6234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 err="1">
                  <a:cs typeface="Calibri"/>
                </a:rPr>
                <a:t>Raw_RX_Data_Stream</a:t>
              </a:r>
              <a:r>
                <a:rPr lang="en-US" dirty="0">
                  <a:cs typeface="Calibri"/>
                </a:rPr>
                <a:t> (Maybe?)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3473C2-A3D7-4D2A-8452-3472DF1B668C}"/>
              </a:ext>
            </a:extLst>
          </p:cNvPr>
          <p:cNvSpPr txBox="1"/>
          <p:nvPr/>
        </p:nvSpPr>
        <p:spPr>
          <a:xfrm>
            <a:off x="1721922" y="6511636"/>
            <a:ext cx="60762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Proposed Data Packet to send from Host -&gt; Host Controller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2105F-B559-A768-8E8E-E6C8D7C6BFA3}"/>
              </a:ext>
            </a:extLst>
          </p:cNvPr>
          <p:cNvSpPr txBox="1"/>
          <p:nvPr/>
        </p:nvSpPr>
        <p:spPr>
          <a:xfrm>
            <a:off x="2295896" y="5314207"/>
            <a:ext cx="2681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Host Application Main Flowchart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457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3F81A-F71D-8B3F-6D85-26835074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12132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Signal Processing Flowcharts</a:t>
            </a:r>
          </a:p>
        </p:txBody>
      </p:sp>
      <p:pic>
        <p:nvPicPr>
          <p:cNvPr id="5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35D22DCB-27C4-782D-2442-6A59BEB7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12" y="1968170"/>
            <a:ext cx="1205573" cy="415832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F00EE91-9DEE-4CFF-EF43-57824CFB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591" y="2036899"/>
            <a:ext cx="1477013" cy="4107521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C49FA6-546E-C211-49FB-E0A188B49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5615" y="2071762"/>
            <a:ext cx="2034904" cy="4192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CBCFE4-A91D-7D0B-C62B-99AD7B8EBCB9}"/>
              </a:ext>
            </a:extLst>
          </p:cNvPr>
          <p:cNvSpPr txBox="1"/>
          <p:nvPr/>
        </p:nvSpPr>
        <p:spPr>
          <a:xfrm>
            <a:off x="5522258" y="6113929"/>
            <a:ext cx="1676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Control Thread</a:t>
            </a:r>
            <a:endParaRPr lang="en-US" b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CCC75-8434-480D-D239-AF4A2A98C313}"/>
              </a:ext>
            </a:extLst>
          </p:cNvPr>
          <p:cNvSpPr txBox="1"/>
          <p:nvPr/>
        </p:nvSpPr>
        <p:spPr>
          <a:xfrm>
            <a:off x="7485528" y="6095999"/>
            <a:ext cx="2008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RX Stream Thread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E5D95-A32B-0D09-9925-DA5C0F63FC2E}"/>
              </a:ext>
            </a:extLst>
          </p:cNvPr>
          <p:cNvSpPr txBox="1"/>
          <p:nvPr/>
        </p:nvSpPr>
        <p:spPr>
          <a:xfrm>
            <a:off x="9592234" y="6095999"/>
            <a:ext cx="2008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DSP Thread</a:t>
            </a:r>
          </a:p>
        </p:txBody>
      </p:sp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279E1E61-4627-8070-F5F2-52DA96AB6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4" y="1904369"/>
            <a:ext cx="4084702" cy="4280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D1C17-824F-AC9E-3120-3993F27D1F00}"/>
              </a:ext>
            </a:extLst>
          </p:cNvPr>
          <p:cNvSpPr txBox="1"/>
          <p:nvPr/>
        </p:nvSpPr>
        <p:spPr>
          <a:xfrm>
            <a:off x="2052916" y="6095999"/>
            <a:ext cx="1999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 Main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EDD3C-F2A8-A0A4-8562-FCFDBE2301EF}"/>
              </a:ext>
            </a:extLst>
          </p:cNvPr>
          <p:cNvSpPr txBox="1"/>
          <p:nvPr/>
        </p:nvSpPr>
        <p:spPr>
          <a:xfrm>
            <a:off x="5452792" y="1319115"/>
            <a:ext cx="1819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6"/>
              </a:rPr>
              <a:t>GitHub 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2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D3AE-C84D-0D2A-46B7-DC1D876D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176866"/>
            <a:ext cx="5504330" cy="1352457"/>
          </a:xfrm>
        </p:spPr>
        <p:txBody>
          <a:bodyPr/>
          <a:lstStyle/>
          <a:p>
            <a:r>
              <a:rPr lang="en-US" dirty="0">
                <a:cs typeface="Calibri Light"/>
              </a:rPr>
              <a:t>RX Streaming Rate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4167F8A-965B-867E-1CAD-CB7A6912C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75" y="1251607"/>
            <a:ext cx="5284636" cy="4091362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FF12E0-BF63-9F3F-F628-164CC69B52A7}"/>
              </a:ext>
            </a:extLst>
          </p:cNvPr>
          <p:cNvSpPr/>
          <p:nvPr/>
        </p:nvSpPr>
        <p:spPr>
          <a:xfrm>
            <a:off x="439159" y="3674422"/>
            <a:ext cx="4918967" cy="951366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0584C-F48E-5EA5-66E9-3897C2AFD7C4}"/>
              </a:ext>
            </a:extLst>
          </p:cNvPr>
          <p:cNvSpPr txBox="1"/>
          <p:nvPr/>
        </p:nvSpPr>
        <p:spPr>
          <a:xfrm>
            <a:off x="6270093" y="572967"/>
            <a:ext cx="447715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While loop is where data streaming occurs.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Simplest streaming code you can have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 panose="020F0502020204030204"/>
              </a:rPr>
              <a:t>Get </a:t>
            </a:r>
            <a:r>
              <a:rPr lang="en-US" dirty="0" err="1">
                <a:cs typeface="Calibri" panose="020F0502020204030204"/>
              </a:rPr>
              <a:t>recv</a:t>
            </a:r>
            <a:r>
              <a:rPr lang="en-US" dirty="0">
                <a:cs typeface="Calibri" panose="020F0502020204030204"/>
              </a:rPr>
              <a:t> packet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 panose="020F0502020204030204"/>
              </a:rPr>
              <a:t>Handle </a:t>
            </a:r>
            <a:r>
              <a:rPr lang="en-US" dirty="0" err="1">
                <a:cs typeface="Calibri" panose="020F0502020204030204"/>
              </a:rPr>
              <a:t>recv</a:t>
            </a:r>
            <a:r>
              <a:rPr lang="en-US" dirty="0">
                <a:cs typeface="Calibri" panose="020F0502020204030204"/>
              </a:rPr>
              <a:t> errors 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 panose="020F0502020204030204"/>
              </a:rPr>
              <a:t>Increment counter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This code was used to benchmark the max </a:t>
            </a:r>
            <a:r>
              <a:rPr lang="en-US" dirty="0" err="1">
                <a:cs typeface="Calibri" panose="020F0502020204030204"/>
              </a:rPr>
              <a:t>rx</a:t>
            </a:r>
            <a:r>
              <a:rPr lang="en-US" dirty="0">
                <a:cs typeface="Calibri" panose="020F0502020204030204"/>
              </a:rPr>
              <a:t> rate we could hope to achieve.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Actual Code we planned to have some small logic that alternates saving the </a:t>
            </a:r>
            <a:r>
              <a:rPr lang="en-US" dirty="0" err="1">
                <a:cs typeface="Calibri" panose="020F0502020204030204"/>
              </a:rPr>
              <a:t>recv</a:t>
            </a:r>
            <a:r>
              <a:rPr lang="en-US" dirty="0">
                <a:cs typeface="Calibri" panose="020F0502020204030204"/>
              </a:rPr>
              <a:t> packet into one of 2 buffers. 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Then the processing thread can process one buffer while the streaming thread fills the other</a:t>
            </a:r>
          </a:p>
          <a:p>
            <a:pPr marL="342900" indent="-34290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81AAA2-7465-4ED2-92D5-544B0D227DB1}"/>
              </a:ext>
            </a:extLst>
          </p:cNvPr>
          <p:cNvGrpSpPr/>
          <p:nvPr/>
        </p:nvGrpSpPr>
        <p:grpSpPr>
          <a:xfrm>
            <a:off x="10792953" y="1376499"/>
            <a:ext cx="1205573" cy="4271262"/>
            <a:chOff x="10685377" y="2488123"/>
            <a:chExt cx="1205573" cy="4271262"/>
          </a:xfrm>
        </p:grpSpPr>
        <p:pic>
          <p:nvPicPr>
            <p:cNvPr id="8" name="Picture 5" descr="Shape, polygon&#10;&#10;Description automatically generated">
              <a:extLst>
                <a:ext uri="{FF2B5EF4-FFF2-40B4-BE49-F238E27FC236}">
                  <a16:creationId xmlns:a16="http://schemas.microsoft.com/office/drawing/2014/main" id="{07660C72-6359-76F3-8407-69446B33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5377" y="2488123"/>
              <a:ext cx="1205573" cy="415832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938EAE4-B3DC-F774-8A9D-2E83235FBA93}"/>
                </a:ext>
              </a:extLst>
            </p:cNvPr>
            <p:cNvSpPr/>
            <p:nvPr/>
          </p:nvSpPr>
          <p:spPr>
            <a:xfrm>
              <a:off x="10739604" y="4418492"/>
              <a:ext cx="1144827" cy="2340893"/>
            </a:xfrm>
            <a:prstGeom prst="roundRect">
              <a:avLst/>
            </a:prstGeom>
            <a:no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1A0B75B9-D9F5-8E45-6D6D-83C6F695E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0" y="5336069"/>
            <a:ext cx="4365811" cy="1376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6465A-E263-A9C7-3EF1-84FB419241F2}"/>
              </a:ext>
            </a:extLst>
          </p:cNvPr>
          <p:cNvSpPr txBox="1"/>
          <p:nvPr/>
        </p:nvSpPr>
        <p:spPr>
          <a:xfrm>
            <a:off x="5522258" y="4814047"/>
            <a:ext cx="547743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  <a:hlinkClick r:id="rId5"/>
              </a:rPr>
              <a:t>App note on USRP BW and Sample Rates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B200 should support max of 61 </a:t>
            </a:r>
            <a:r>
              <a:rPr lang="en-US" dirty="0" err="1">
                <a:cs typeface="Calibri" panose="020F0502020204030204"/>
              </a:rPr>
              <a:t>Mhz</a:t>
            </a:r>
            <a:r>
              <a:rPr lang="en-US" dirty="0">
                <a:cs typeface="Calibri" panose="020F0502020204030204"/>
              </a:rPr>
              <a:t> over USB3.0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We should be able to get up to 25 </a:t>
            </a:r>
            <a:r>
              <a:rPr lang="en-US" dirty="0" err="1">
                <a:cs typeface="Calibri" panose="020F0502020204030204"/>
              </a:rPr>
              <a:t>Mhz</a:t>
            </a:r>
            <a:r>
              <a:rPr lang="en-US" dirty="0">
                <a:cs typeface="Calibri" panose="020F0502020204030204"/>
              </a:rPr>
              <a:t> with our current USRPs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FPGA processing with </a:t>
            </a:r>
            <a:r>
              <a:rPr lang="en-US" err="1">
                <a:cs typeface="Calibri" panose="020F0502020204030204"/>
              </a:rPr>
              <a:t>RFNoC</a:t>
            </a:r>
            <a:r>
              <a:rPr lang="en-US" dirty="0">
                <a:cs typeface="Calibri" panose="020F0502020204030204"/>
              </a:rPr>
              <a:t> might offer much faster streaming rates, but </a:t>
            </a:r>
            <a:r>
              <a:rPr lang="en-US" dirty="0">
                <a:cs typeface="Calibri" panose="020F0502020204030204"/>
                <a:hlinkClick r:id="rId6"/>
              </a:rPr>
              <a:t>UHD libs only support RFNoC for  300 series USRPs and above.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840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64E9-18F5-F767-00F5-480624BC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Signal Processing: Next Two Weeks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BB15-6CC0-4B5B-1723-7EA2676A9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Finish Refactoring Streaming code to be simpler (Functional vs OOP)</a:t>
            </a:r>
          </a:p>
          <a:p>
            <a:pPr lvl="1"/>
            <a:r>
              <a:rPr lang="en-US" dirty="0">
                <a:cs typeface="Calibri"/>
              </a:rPr>
              <a:t>Also using pointers in the </a:t>
            </a:r>
            <a:r>
              <a:rPr lang="en-US" err="1">
                <a:cs typeface="Calibri"/>
              </a:rPr>
              <a:t>recv</a:t>
            </a:r>
            <a:r>
              <a:rPr lang="en-US" dirty="0">
                <a:cs typeface="Calibri"/>
              </a:rPr>
              <a:t>() to fill larger buffers without copying data between </a:t>
            </a:r>
            <a:r>
              <a:rPr lang="en-US" err="1">
                <a:cs typeface="Calibri"/>
              </a:rPr>
              <a:t>recv</a:t>
            </a:r>
            <a:r>
              <a:rPr lang="en-US" dirty="0">
                <a:cs typeface="Calibri"/>
              </a:rPr>
              <a:t>() packets</a:t>
            </a:r>
          </a:p>
          <a:p>
            <a:r>
              <a:rPr lang="en-US" dirty="0">
                <a:cs typeface="Calibri"/>
              </a:rPr>
              <a:t>Try benchmark Streaming code on Native Linux Laptop</a:t>
            </a:r>
          </a:p>
          <a:p>
            <a:pPr lvl="1"/>
            <a:r>
              <a:rPr lang="en-US" dirty="0">
                <a:cs typeface="Calibri"/>
              </a:rPr>
              <a:t>Might be my </a:t>
            </a:r>
            <a:r>
              <a:rPr lang="en-US" dirty="0" err="1">
                <a:cs typeface="Calibri"/>
              </a:rPr>
              <a:t>usb</a:t>
            </a:r>
            <a:r>
              <a:rPr lang="en-US" dirty="0">
                <a:cs typeface="Calibri"/>
              </a:rPr>
              <a:t>-&gt;ethernet that is limiting the RX-stream speed</a:t>
            </a:r>
          </a:p>
          <a:p>
            <a:pPr lvl="1"/>
            <a:r>
              <a:rPr lang="en-US" dirty="0">
                <a:cs typeface="Calibri"/>
              </a:rPr>
              <a:t>Might be the virtual machine networking that is limiting the RX-stream speed</a:t>
            </a:r>
          </a:p>
          <a:p>
            <a:pPr lvl="1"/>
            <a:r>
              <a:rPr lang="en-US" dirty="0">
                <a:cs typeface="Calibri"/>
              </a:rPr>
              <a:t>Still don’t expect &gt; 25 </a:t>
            </a:r>
            <a:r>
              <a:rPr lang="en-US" dirty="0" err="1">
                <a:cs typeface="Calibri"/>
              </a:rPr>
              <a:t>Mhz</a:t>
            </a:r>
            <a:r>
              <a:rPr lang="en-US" dirty="0">
                <a:cs typeface="Calibri"/>
              </a:rPr>
              <a:t> over gigabit ethernet based on </a:t>
            </a:r>
            <a:r>
              <a:rPr lang="en-US" dirty="0">
                <a:cs typeface="Calibri"/>
                <a:hlinkClick r:id="rId2"/>
              </a:rPr>
              <a:t>app note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Move on to implementing other code blocks assuming we will eventually be able to improve RX-streaming speed down the line</a:t>
            </a:r>
          </a:p>
          <a:p>
            <a:pPr lvl="1"/>
            <a:r>
              <a:rPr lang="en-US" dirty="0">
                <a:cs typeface="Calibri"/>
              </a:rPr>
              <a:t>For example, control and processing thread logic can be implemented independently of streaming logic</a:t>
            </a:r>
          </a:p>
          <a:p>
            <a:r>
              <a:rPr lang="en-US" dirty="0">
                <a:cs typeface="Calibri"/>
              </a:rPr>
              <a:t>May 19 Goal: Have minimal version of main host application with all 3 threads working (even </a:t>
            </a:r>
            <a:r>
              <a:rPr lang="en-US">
                <a:cs typeface="Calibri"/>
              </a:rPr>
              <a:t>if rx</a:t>
            </a:r>
            <a:r>
              <a:rPr lang="en-US" dirty="0">
                <a:cs typeface="Calibri"/>
              </a:rPr>
              <a:t> streaming is still slower than ideal)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50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0BD4-3957-48B9-AC79-8737E6EA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Signal Characteristics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FE8CB78D-24C0-21C0-1F8C-C367A6D6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80" y="2960040"/>
            <a:ext cx="4803422" cy="3609622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5AE58E11-2A7C-BAFE-9271-F085525E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39" y="109259"/>
            <a:ext cx="3696708" cy="276530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445BC76-6BCF-FC31-7EC1-934B9267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Amplitude varies slightly during a transmission</a:t>
            </a:r>
          </a:p>
          <a:p>
            <a:r>
              <a:rPr lang="en-US">
                <a:cs typeface="Calibri"/>
              </a:rPr>
              <a:t>Amplitude increases gradually near arrival</a:t>
            </a:r>
          </a:p>
        </p:txBody>
      </p:sp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9D74280-81F2-B298-508F-8FCDEFBE9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133" y="3019173"/>
            <a:ext cx="4634088" cy="3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0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491A-DD46-C884-2DD7-E9FB621F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Signal Characteristics</a:t>
            </a:r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7E64A53-A9C5-D32C-5BA4-171823E3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92" y="2358908"/>
            <a:ext cx="5635154" cy="42168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E008A0-8560-9956-8A76-79C6F0C3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Plots confirm this is a complex sinusoid</a:t>
            </a:r>
            <a:endParaRPr lang="en-US"/>
          </a:p>
        </p:txBody>
      </p:sp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A76CD2F9-853C-10E1-F9B2-2FE415F5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141" y="1411"/>
            <a:ext cx="4417718" cy="3308585"/>
          </a:xfrm>
          <a:prstGeom prst="rect">
            <a:avLst/>
          </a:prstGeom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88276B7-76ED-84E5-1F0E-D7F7E9D46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41" y="3359856"/>
            <a:ext cx="4380088" cy="33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DE66-4766-1B58-D1EE-6A6D3C9C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533F73-6263-D654-F5DA-1F5A6CE1E9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73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21DF-35A3-7D21-B377-B0F8A4F0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Signal Characteristics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681E652-CA8D-4C8C-5964-B0EF6582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99" y="4131598"/>
            <a:ext cx="3525360" cy="2651411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2B6799D-925A-C07C-89E1-5D95C683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771" y="2720151"/>
            <a:ext cx="3928532" cy="295110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F20556-AB0F-774A-41AC-9AF69B16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325" y="1412523"/>
            <a:ext cx="3608681" cy="2715919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7F22E62A-BB0A-40DE-0B3E-CBB8392DA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23" y="1384300"/>
            <a:ext cx="3655718" cy="2744141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E3ED921-9529-57FB-C87D-C479DC0CD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59" y="4131264"/>
            <a:ext cx="3476977" cy="260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1F5DA-8ED7-CEB3-92DA-75584AB9135D}"/>
              </a:ext>
            </a:extLst>
          </p:cNvPr>
          <p:cNvSpPr txBox="1"/>
          <p:nvPr/>
        </p:nvSpPr>
        <p:spPr>
          <a:xfrm>
            <a:off x="8259703" y="1514592"/>
            <a:ext cx="34901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Results shown for transmission received from 10m away, with no gain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2CB-28BC-F441-B6C2-D4104EA6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7C2980-4E6F-77F9-9600-5CAE5AEB83CE}"/>
              </a:ext>
            </a:extLst>
          </p:cNvPr>
          <p:cNvSpPr/>
          <p:nvPr/>
        </p:nvSpPr>
        <p:spPr>
          <a:xfrm>
            <a:off x="1140671" y="4901658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0120">
              <a:spcAft>
                <a:spcPts val="600"/>
              </a:spcAft>
            </a:pPr>
            <a:r>
              <a:rPr lang="en-US" sz="1890" kern="1200">
                <a:solidFill>
                  <a:schemeClr val="lt1"/>
                </a:solidFill>
                <a:latin typeface="+mn-lt"/>
                <a:ea typeface="+mn-ea"/>
                <a:cs typeface="Calibri"/>
              </a:rPr>
              <a:t>Times of Arrival (from DSP)</a:t>
            </a:r>
            <a:endParaRPr lang="en-US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3436F-9C59-1A5B-1AD5-177B44D550BD}"/>
              </a:ext>
            </a:extLst>
          </p:cNvPr>
          <p:cNvSpPr/>
          <p:nvPr/>
        </p:nvSpPr>
        <p:spPr>
          <a:xfrm>
            <a:off x="3739123" y="2055262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0120">
              <a:spcAft>
                <a:spcPts val="600"/>
              </a:spcAft>
            </a:pPr>
            <a:r>
              <a:rPr lang="en-US" sz="1890" kern="1200">
                <a:solidFill>
                  <a:schemeClr val="lt1"/>
                </a:solidFill>
                <a:latin typeface="+mn-lt"/>
                <a:ea typeface="+mn-ea"/>
                <a:cs typeface="Calibri"/>
              </a:rPr>
              <a:t>Receiver Coordinates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CC433-A1F8-2B7D-06AD-0EB379BC8460}"/>
              </a:ext>
            </a:extLst>
          </p:cNvPr>
          <p:cNvSpPr/>
          <p:nvPr/>
        </p:nvSpPr>
        <p:spPr>
          <a:xfrm>
            <a:off x="3739124" y="4901658"/>
            <a:ext cx="1656265" cy="843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60120">
              <a:spcAft>
                <a:spcPts val="600"/>
              </a:spcAft>
            </a:pPr>
            <a:r>
              <a:rPr lang="en-US" sz="1890" kern="1200">
                <a:solidFill>
                  <a:schemeClr val="lt1"/>
                </a:solidFill>
                <a:latin typeface="+mn-lt"/>
                <a:ea typeface="+mn-ea"/>
                <a:cs typeface="Calibri"/>
              </a:rPr>
              <a:t>Range Differences</a:t>
            </a:r>
            <a:endParaRPr lang="en-US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06DAA6-F0C8-8337-06D9-70548E45BEAE}"/>
              </a:ext>
            </a:extLst>
          </p:cNvPr>
          <p:cNvCxnSpPr/>
          <p:nvPr/>
        </p:nvCxnSpPr>
        <p:spPr>
          <a:xfrm>
            <a:off x="2800904" y="5327130"/>
            <a:ext cx="934253" cy="1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BF750F-C6F5-E45A-74BE-BFA81DF6620E}"/>
              </a:ext>
            </a:extLst>
          </p:cNvPr>
          <p:cNvCxnSpPr>
            <a:cxnSpLocks/>
          </p:cNvCxnSpPr>
          <p:nvPr/>
        </p:nvCxnSpPr>
        <p:spPr>
          <a:xfrm flipV="1">
            <a:off x="5429110" y="4010054"/>
            <a:ext cx="1271458" cy="1346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FA698-DDBF-0E12-B6FC-40E1BE7A6ED3}"/>
              </a:ext>
            </a:extLst>
          </p:cNvPr>
          <p:cNvSpPr/>
          <p:nvPr/>
        </p:nvSpPr>
        <p:spPr>
          <a:xfrm>
            <a:off x="6734287" y="3413995"/>
            <a:ext cx="1656265" cy="843009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60120">
              <a:spcAft>
                <a:spcPts val="600"/>
              </a:spcAft>
            </a:pPr>
            <a:r>
              <a:rPr lang="en-US" sz="1890" kern="1200">
                <a:solidFill>
                  <a:schemeClr val="lt1"/>
                </a:solidFill>
                <a:latin typeface="+mn-lt"/>
                <a:ea typeface="+mn-ea"/>
                <a:cs typeface="Calibri"/>
              </a:rPr>
              <a:t>Localization Algorithm</a:t>
            </a:r>
            <a:endParaRPr lang="en-US"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92182-2E32-A625-11C7-ED66F88C6A5E}"/>
              </a:ext>
            </a:extLst>
          </p:cNvPr>
          <p:cNvCxnSpPr>
            <a:cxnSpLocks/>
          </p:cNvCxnSpPr>
          <p:nvPr/>
        </p:nvCxnSpPr>
        <p:spPr>
          <a:xfrm>
            <a:off x="5419195" y="2411310"/>
            <a:ext cx="1281373" cy="1162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A7082B-D8CF-4B16-A1BF-F5FDF6FAC249}"/>
              </a:ext>
            </a:extLst>
          </p:cNvPr>
          <p:cNvCxnSpPr>
            <a:cxnSpLocks/>
          </p:cNvCxnSpPr>
          <p:nvPr/>
        </p:nvCxnSpPr>
        <p:spPr>
          <a:xfrm>
            <a:off x="8394522" y="3839466"/>
            <a:ext cx="934253" cy="1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6036C-492B-1927-2BBD-0CAA5AF59995}"/>
              </a:ext>
            </a:extLst>
          </p:cNvPr>
          <p:cNvSpPr/>
          <p:nvPr/>
        </p:nvSpPr>
        <p:spPr>
          <a:xfrm>
            <a:off x="9332740" y="3413995"/>
            <a:ext cx="1656265" cy="8430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60120">
              <a:spcAft>
                <a:spcPts val="600"/>
              </a:spcAft>
            </a:pPr>
            <a:r>
              <a:rPr lang="en-US" sz="1890" kern="1200">
                <a:solidFill>
                  <a:schemeClr val="lt1"/>
                </a:solidFill>
                <a:latin typeface="+mn-lt"/>
                <a:ea typeface="+mn-ea"/>
                <a:cs typeface="Calibri"/>
              </a:rPr>
              <a:t>Estimated Location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91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5E69-6BFF-5C22-DFF0-DB98ED3D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C49F9E-F9DC-7903-2543-9F751F4EA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Error decreases with wider height spread of receivers and the closer one of them is to the ground</a:t>
            </a:r>
          </a:p>
          <a:p>
            <a:r>
              <a:rPr lang="en-US">
                <a:cs typeface="Calibri"/>
              </a:rPr>
              <a:t>The "plus" solution of the quadratic is correct a vast majority of the time in all scenarios tested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72026712-0312-58C6-5A27-3F0CA5FB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85" y="3713179"/>
            <a:ext cx="11407422" cy="1529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165C1-E378-910B-F95B-5800DF1908F3}"/>
              </a:ext>
            </a:extLst>
          </p:cNvPr>
          <p:cNvSpPr txBox="1"/>
          <p:nvPr/>
        </p:nvSpPr>
        <p:spPr>
          <a:xfrm>
            <a:off x="2549407" y="5409259"/>
            <a:ext cx="71025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Error measurements and 1 solution reliability of quadratic equation for</a:t>
            </a:r>
            <a:endParaRPr lang="en-US"/>
          </a:p>
          <a:p>
            <a:pPr algn="ctr"/>
            <a:r>
              <a:rPr lang="en-US">
                <a:cs typeface="Calibri"/>
              </a:rPr>
              <a:t>100,000 trials and 3m standard deviation of noise for range estimates</a:t>
            </a:r>
          </a:p>
        </p:txBody>
      </p:sp>
    </p:spTree>
    <p:extLst>
      <p:ext uri="{BB962C8B-B14F-4D97-AF65-F5344CB8AC3E}">
        <p14:creationId xmlns:p14="http://schemas.microsoft.com/office/powerpoint/2010/main" val="396431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21E82-FF43-025E-72C5-94DDC6AF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Tasks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53FB9-5951-2CBD-BC8A-59F19B5F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69832"/>
            <a:ext cx="6780700" cy="49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5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0B83C-D200-FD32-DDA7-5B2BC9AB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Networking code to broadcast message to host to collect samples and store in the file.</a:t>
            </a:r>
          </a:p>
          <a:p>
            <a:r>
              <a:rPr lang="en-US" dirty="0"/>
              <a:t>Use this information for localization simulation and compare the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AFC4-E7CD-292C-548E-32D1F454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5915-A983-9B6B-B54D-76220E467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DSP </a:t>
            </a:r>
          </a:p>
          <a:p>
            <a:r>
              <a:rPr lang="en-US" dirty="0"/>
              <a:t>Threshold detection: Beyond 20m not able to detect any pulses. </a:t>
            </a:r>
            <a:endParaRPr lang="en-US" dirty="0">
              <a:cs typeface="Calibri"/>
            </a:endParaRPr>
          </a:p>
          <a:p>
            <a:r>
              <a:rPr lang="en-US" dirty="0"/>
              <a:t>Host side correlation using Template signal. Detect the peak, stream Peak ID + Time stamp. Could also store them in a file (Optional if needed)</a:t>
            </a:r>
            <a:endParaRPr lang="en-US" dirty="0">
              <a:cs typeface="Calibri"/>
            </a:endParaRPr>
          </a:p>
          <a:p>
            <a:r>
              <a:rPr lang="en-US" dirty="0"/>
              <a:t>Consider sending a few </a:t>
            </a:r>
            <a:r>
              <a:rPr lang="en-US" dirty="0" err="1"/>
              <a:t>ms</a:t>
            </a:r>
            <a:r>
              <a:rPr lang="en-US" dirty="0"/>
              <a:t> of samples to host controller.  Host controller could perform correlation between collected samples. Better match than just using template signal could provide more accurate time estimate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Could make Host Controller overloaded.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56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37B-28BB-7F5F-4712-1AC05089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13" y="107127"/>
            <a:ext cx="10515600" cy="1325563"/>
          </a:xfrm>
        </p:spPr>
        <p:txBody>
          <a:bodyPr/>
          <a:lstStyle/>
          <a:p>
            <a:r>
              <a:rPr lang="en-US"/>
              <a:t>Basic Block Diagrams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15DBB-517C-3007-BBC7-7138EE2E2EA6}"/>
              </a:ext>
            </a:extLst>
          </p:cNvPr>
          <p:cNvSpPr/>
          <p:nvPr/>
        </p:nvSpPr>
        <p:spPr>
          <a:xfrm>
            <a:off x="1203158" y="3429000"/>
            <a:ext cx="93846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7CD7C-8464-BA32-E417-90FF6EC35724}"/>
              </a:ext>
            </a:extLst>
          </p:cNvPr>
          <p:cNvSpPr/>
          <p:nvPr/>
        </p:nvSpPr>
        <p:spPr>
          <a:xfrm>
            <a:off x="3613484" y="2330116"/>
            <a:ext cx="1223210" cy="67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Rx (USRP)</a:t>
            </a:r>
          </a:p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3761F-E989-ECB4-35B3-D76E64AC9F43}"/>
              </a:ext>
            </a:extLst>
          </p:cNvPr>
          <p:cNvSpPr/>
          <p:nvPr/>
        </p:nvSpPr>
        <p:spPr>
          <a:xfrm>
            <a:off x="3613485" y="4864769"/>
            <a:ext cx="1223209" cy="67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Rx (USRP)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D1AA4-57D6-5D15-25EE-D78EB23E06C3}"/>
              </a:ext>
            </a:extLst>
          </p:cNvPr>
          <p:cNvSpPr/>
          <p:nvPr/>
        </p:nvSpPr>
        <p:spPr>
          <a:xfrm>
            <a:off x="5450304" y="2474493"/>
            <a:ext cx="1046747" cy="50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DSP</a:t>
            </a:r>
          </a:p>
          <a:p>
            <a:pPr algn="ctr"/>
            <a:r>
              <a:rPr lang="en-US"/>
              <a:t>(Host 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3D87A-FF01-89C2-353F-3E1DE99633D9}"/>
              </a:ext>
            </a:extLst>
          </p:cNvPr>
          <p:cNvSpPr/>
          <p:nvPr/>
        </p:nvSpPr>
        <p:spPr>
          <a:xfrm>
            <a:off x="5450304" y="4876809"/>
            <a:ext cx="1046747" cy="50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DSP</a:t>
            </a:r>
          </a:p>
          <a:p>
            <a:pPr algn="ctr"/>
            <a:r>
              <a:rPr lang="en-US"/>
              <a:t>(Host 2)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AC08234-9670-514F-735F-E8EC612109E1}"/>
              </a:ext>
            </a:extLst>
          </p:cNvPr>
          <p:cNvSpPr/>
          <p:nvPr/>
        </p:nvSpPr>
        <p:spPr>
          <a:xfrm>
            <a:off x="5450305" y="1413335"/>
            <a:ext cx="768016" cy="5798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Storage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5521231A-42C8-B488-8B5D-4D5E26C72AEC}"/>
              </a:ext>
            </a:extLst>
          </p:cNvPr>
          <p:cNvSpPr/>
          <p:nvPr/>
        </p:nvSpPr>
        <p:spPr>
          <a:xfrm>
            <a:off x="5450305" y="5756568"/>
            <a:ext cx="768016" cy="5798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544B5-F2EB-CBB2-5DBB-552152759205}"/>
              </a:ext>
            </a:extLst>
          </p:cNvPr>
          <p:cNvSpPr/>
          <p:nvPr/>
        </p:nvSpPr>
        <p:spPr>
          <a:xfrm>
            <a:off x="8454189" y="3092116"/>
            <a:ext cx="1303422" cy="79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</a:t>
            </a:r>
          </a:p>
          <a:p>
            <a:pPr algn="ctr"/>
            <a:r>
              <a:rPr lang="en-US"/>
              <a:t>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8FEC2-EBA9-701B-72C7-116E7C7B1E6F}"/>
              </a:ext>
            </a:extLst>
          </p:cNvPr>
          <p:cNvSpPr/>
          <p:nvPr/>
        </p:nvSpPr>
        <p:spPr>
          <a:xfrm>
            <a:off x="10130589" y="2676260"/>
            <a:ext cx="1156567" cy="60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/>
              <a:t>Localization</a:t>
            </a:r>
            <a:endParaRPr lang="en-US" sz="160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55255-E133-081F-5420-4ED9F694C4BB}"/>
              </a:ext>
            </a:extLst>
          </p:cNvPr>
          <p:cNvSpPr/>
          <p:nvPr/>
        </p:nvSpPr>
        <p:spPr>
          <a:xfrm>
            <a:off x="10130588" y="3741821"/>
            <a:ext cx="1118937" cy="60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8CAA2E-B710-C3A4-4385-A21CA8AA1C65}"/>
              </a:ext>
            </a:extLst>
          </p:cNvPr>
          <p:cNvSpPr/>
          <p:nvPr/>
        </p:nvSpPr>
        <p:spPr>
          <a:xfrm>
            <a:off x="2267712" y="1529138"/>
            <a:ext cx="1345773" cy="464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AWG/GPSDO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7E88A4-BA46-8D7B-F744-C4C28A02EB60}"/>
              </a:ext>
            </a:extLst>
          </p:cNvPr>
          <p:cNvSpPr/>
          <p:nvPr/>
        </p:nvSpPr>
        <p:spPr>
          <a:xfrm>
            <a:off x="2267712" y="5914399"/>
            <a:ext cx="1345772" cy="464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AWG/GPSDO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D894567-D5A0-202B-D008-74B957C0F52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13485" y="1761185"/>
            <a:ext cx="248652" cy="5689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05EBB0-3F64-EB09-E4F9-1956A5F0CE2D}"/>
              </a:ext>
            </a:extLst>
          </p:cNvPr>
          <p:cNvCxnSpPr>
            <a:cxnSpLocks/>
          </p:cNvCxnSpPr>
          <p:nvPr/>
        </p:nvCxnSpPr>
        <p:spPr>
          <a:xfrm flipV="1">
            <a:off x="3613483" y="5542548"/>
            <a:ext cx="200528" cy="60389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FFD45A-4571-6E8B-A971-685A23467F63}"/>
              </a:ext>
            </a:extLst>
          </p:cNvPr>
          <p:cNvCxnSpPr>
            <a:stCxn id="7" idx="3"/>
          </p:cNvCxnSpPr>
          <p:nvPr/>
        </p:nvCxnSpPr>
        <p:spPr>
          <a:xfrm flipV="1">
            <a:off x="4836694" y="2669005"/>
            <a:ext cx="6136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B5036B-63EF-113D-7A3E-3A40E63CDC41}"/>
              </a:ext>
            </a:extLst>
          </p:cNvPr>
          <p:cNvCxnSpPr/>
          <p:nvPr/>
        </p:nvCxnSpPr>
        <p:spPr>
          <a:xfrm flipV="1">
            <a:off x="4836694" y="5114423"/>
            <a:ext cx="6136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691893-9EF8-0799-E731-FC40F2B3C807}"/>
              </a:ext>
            </a:extLst>
          </p:cNvPr>
          <p:cNvCxnSpPr/>
          <p:nvPr/>
        </p:nvCxnSpPr>
        <p:spPr>
          <a:xfrm flipV="1">
            <a:off x="5834313" y="2045650"/>
            <a:ext cx="0" cy="42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B7920A-5CC1-46A9-E230-7B6E7AE023DB}"/>
              </a:ext>
            </a:extLst>
          </p:cNvPr>
          <p:cNvCxnSpPr>
            <a:endCxn id="16" idx="1"/>
          </p:cNvCxnSpPr>
          <p:nvPr/>
        </p:nvCxnSpPr>
        <p:spPr>
          <a:xfrm>
            <a:off x="5834313" y="5382135"/>
            <a:ext cx="0" cy="374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5E6AB3-560D-0C15-CAAB-7B481DF23FDC}"/>
              </a:ext>
            </a:extLst>
          </p:cNvPr>
          <p:cNvCxnSpPr>
            <a:stCxn id="17" idx="1"/>
            <a:endCxn id="9" idx="3"/>
          </p:cNvCxnSpPr>
          <p:nvPr/>
        </p:nvCxnSpPr>
        <p:spPr>
          <a:xfrm flipH="1" flipV="1">
            <a:off x="6497051" y="2727156"/>
            <a:ext cx="1957138" cy="762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431D3E-DE33-BBA7-6D92-04CC4D3D76C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6497051" y="3801982"/>
            <a:ext cx="1957138" cy="1327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D536920-CD0A-7C49-3681-6E18A09FD0F4}"/>
              </a:ext>
            </a:extLst>
          </p:cNvPr>
          <p:cNvCxnSpPr/>
          <p:nvPr/>
        </p:nvCxnSpPr>
        <p:spPr>
          <a:xfrm>
            <a:off x="6761747" y="2679037"/>
            <a:ext cx="1564106" cy="633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D82E90-9A13-0C37-731D-9CE22B26CEFE}"/>
              </a:ext>
            </a:extLst>
          </p:cNvPr>
          <p:cNvCxnSpPr>
            <a:cxnSpLocks/>
          </p:cNvCxnSpPr>
          <p:nvPr/>
        </p:nvCxnSpPr>
        <p:spPr>
          <a:xfrm flipV="1">
            <a:off x="6901132" y="4042610"/>
            <a:ext cx="1424721" cy="99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DE9CB4-777A-3AB4-DF71-1F8DD67B2AA1}"/>
              </a:ext>
            </a:extLst>
          </p:cNvPr>
          <p:cNvCxnSpPr>
            <a:endCxn id="18" idx="1"/>
          </p:cNvCxnSpPr>
          <p:nvPr/>
        </p:nvCxnSpPr>
        <p:spPr>
          <a:xfrm flipV="1">
            <a:off x="9757611" y="2977050"/>
            <a:ext cx="372978" cy="319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380CA4-D5E3-D6FE-CDD5-42245CC2A20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741568" y="3729789"/>
            <a:ext cx="389020" cy="31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3DC8DBB-39F2-E7AB-C6A3-E5D2B9AD3FD1}"/>
              </a:ext>
            </a:extLst>
          </p:cNvPr>
          <p:cNvSpPr/>
          <p:nvPr/>
        </p:nvSpPr>
        <p:spPr>
          <a:xfrm>
            <a:off x="7369342" y="3280623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C8EE8-EDA7-12C5-BB62-9F308B2064DA}"/>
              </a:ext>
            </a:extLst>
          </p:cNvPr>
          <p:cNvSpPr/>
          <p:nvPr/>
        </p:nvSpPr>
        <p:spPr>
          <a:xfrm>
            <a:off x="7415461" y="3984484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083CC1-F1D7-8002-AADC-1EA6CC499A0B}"/>
              </a:ext>
            </a:extLst>
          </p:cNvPr>
          <p:cNvSpPr/>
          <p:nvPr/>
        </p:nvSpPr>
        <p:spPr>
          <a:xfrm>
            <a:off x="2898106" y="2109676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16DB885-D7B8-EE54-0C92-31BBA4A0F220}"/>
              </a:ext>
            </a:extLst>
          </p:cNvPr>
          <p:cNvSpPr/>
          <p:nvPr/>
        </p:nvSpPr>
        <p:spPr>
          <a:xfrm>
            <a:off x="2884882" y="5454262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AC494E-1A03-C37F-6FE3-2E0FC1A66881}"/>
              </a:ext>
            </a:extLst>
          </p:cNvPr>
          <p:cNvSpPr/>
          <p:nvPr/>
        </p:nvSpPr>
        <p:spPr>
          <a:xfrm>
            <a:off x="4997118" y="2278011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71768A6-9657-2241-3E82-41D087E0ED43}"/>
              </a:ext>
            </a:extLst>
          </p:cNvPr>
          <p:cNvSpPr/>
          <p:nvPr/>
        </p:nvSpPr>
        <p:spPr>
          <a:xfrm>
            <a:off x="4929386" y="4734206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AA877E6-D020-0265-F9B7-02F82760DCC5}"/>
              </a:ext>
            </a:extLst>
          </p:cNvPr>
          <p:cNvSpPr/>
          <p:nvPr/>
        </p:nvSpPr>
        <p:spPr>
          <a:xfrm>
            <a:off x="5961097" y="2119531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37513B6-7A5C-09E9-937C-95C1C9C876A7}"/>
              </a:ext>
            </a:extLst>
          </p:cNvPr>
          <p:cNvSpPr/>
          <p:nvPr/>
        </p:nvSpPr>
        <p:spPr>
          <a:xfrm>
            <a:off x="6200773" y="5497702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53EE1A-F867-01AD-CB26-ED90CE00DCB1}"/>
              </a:ext>
            </a:extLst>
          </p:cNvPr>
          <p:cNvSpPr/>
          <p:nvPr/>
        </p:nvSpPr>
        <p:spPr>
          <a:xfrm>
            <a:off x="7475620" y="2585360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ACC3528-59A8-F909-730B-B981D845C785}"/>
              </a:ext>
            </a:extLst>
          </p:cNvPr>
          <p:cNvSpPr/>
          <p:nvPr/>
        </p:nvSpPr>
        <p:spPr>
          <a:xfrm>
            <a:off x="7589919" y="4685813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EF1B2EE-0BFB-5267-5803-BCBF079912F2}"/>
              </a:ext>
            </a:extLst>
          </p:cNvPr>
          <p:cNvSpPr/>
          <p:nvPr/>
        </p:nvSpPr>
        <p:spPr>
          <a:xfrm>
            <a:off x="9583153" y="2673549"/>
            <a:ext cx="348916" cy="300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C0D803F-ABD5-80F4-9EE5-10C6C6B36F5F}"/>
              </a:ext>
            </a:extLst>
          </p:cNvPr>
          <p:cNvCxnSpPr/>
          <p:nvPr/>
        </p:nvCxnSpPr>
        <p:spPr>
          <a:xfrm>
            <a:off x="3613484" y="1761185"/>
            <a:ext cx="248653" cy="568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381B3A-4B40-0AD0-A763-32EC07DAFA26}"/>
              </a:ext>
            </a:extLst>
          </p:cNvPr>
          <p:cNvSpPr txBox="1"/>
          <p:nvPr/>
        </p:nvSpPr>
        <p:spPr>
          <a:xfrm>
            <a:off x="3510522" y="3142889"/>
            <a:ext cx="853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Pure RF</a:t>
            </a:r>
          </a:p>
          <a:p>
            <a:endParaRPr lang="en-US" sz="1200" dirty="0"/>
          </a:p>
          <a:p>
            <a:r>
              <a:rPr lang="en-US" sz="1200" dirty="0"/>
              <a:t>PHY </a:t>
            </a:r>
          </a:p>
          <a:p>
            <a:r>
              <a:rPr lang="en-US" sz="1200" dirty="0"/>
              <a:t>(100-300</a:t>
            </a:r>
          </a:p>
          <a:p>
            <a:r>
              <a:rPr lang="en-US" sz="1200" dirty="0"/>
              <a:t> MHz </a:t>
            </a:r>
          </a:p>
          <a:p>
            <a:r>
              <a:rPr lang="en-US" sz="1200" dirty="0"/>
              <a:t>Sinusoidal </a:t>
            </a:r>
          </a:p>
          <a:p>
            <a:r>
              <a:rPr lang="en-US" sz="1200" dirty="0"/>
              <a:t>Pulses)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2930D-78D4-CD0C-12C9-A28554A529A9}"/>
              </a:ext>
            </a:extLst>
          </p:cNvPr>
          <p:cNvCxnSpPr/>
          <p:nvPr/>
        </p:nvCxnSpPr>
        <p:spPr>
          <a:xfrm>
            <a:off x="3410283" y="3171500"/>
            <a:ext cx="0" cy="1260963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D734B8-7A18-39A5-3B13-49693D5D8826}"/>
              </a:ext>
            </a:extLst>
          </p:cNvPr>
          <p:cNvCxnSpPr/>
          <p:nvPr/>
        </p:nvCxnSpPr>
        <p:spPr>
          <a:xfrm>
            <a:off x="8105654" y="2995869"/>
            <a:ext cx="0" cy="1260963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1AEA13-67D6-9466-5451-1AFA7F5C5C27}"/>
              </a:ext>
            </a:extLst>
          </p:cNvPr>
          <p:cNvCxnSpPr/>
          <p:nvPr/>
        </p:nvCxnSpPr>
        <p:spPr>
          <a:xfrm>
            <a:off x="5522017" y="3115696"/>
            <a:ext cx="0" cy="1260963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588BCB-31E5-E614-F0F6-BE6ECF0489FA}"/>
              </a:ext>
            </a:extLst>
          </p:cNvPr>
          <p:cNvSpPr txBox="1"/>
          <p:nvPr/>
        </p:nvSpPr>
        <p:spPr>
          <a:xfrm>
            <a:off x="5667063" y="3465378"/>
            <a:ext cx="132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Layer</a:t>
            </a:r>
          </a:p>
          <a:p>
            <a:r>
              <a:rPr lang="en-US" sz="1200" dirty="0"/>
              <a:t>Async TCP Sockets</a:t>
            </a:r>
          </a:p>
        </p:txBody>
      </p:sp>
    </p:spTree>
    <p:extLst>
      <p:ext uri="{BB962C8B-B14F-4D97-AF65-F5344CB8AC3E}">
        <p14:creationId xmlns:p14="http://schemas.microsoft.com/office/powerpoint/2010/main" val="192500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Testing and Data Results  - Overview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Week 3 Lab Session (Apr 29th): 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Tested "prototype" budget GPSDOs to verify GPS lock and 1PPS signal output</a:t>
            </a:r>
          </a:p>
          <a:p>
            <a:pPr lvl="2"/>
            <a:r>
              <a:rPr lang="en-US" dirty="0">
                <a:cs typeface="Calibri"/>
              </a:rPr>
              <a:t>Brainstormed synchronization methodology with 1PPS to minimize timing offset between receivers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Established real initial benchmark performance of received signal on USRP 2920 from PD-2 transmitter</a:t>
            </a:r>
            <a:endParaRPr lang="en-US" dirty="0"/>
          </a:p>
          <a:p>
            <a:pPr lvl="2"/>
            <a:r>
              <a:rPr lang="en-US" dirty="0">
                <a:cs typeface="Calibri"/>
              </a:rPr>
              <a:t>Collected sample received signal data at 10, 20, 30, 40, 50, and 60 meters (limited by indoor hallway space)</a:t>
            </a:r>
          </a:p>
        </p:txBody>
      </p:sp>
    </p:spTree>
    <p:extLst>
      <p:ext uri="{BB962C8B-B14F-4D97-AF65-F5344CB8AC3E}">
        <p14:creationId xmlns:p14="http://schemas.microsoft.com/office/powerpoint/2010/main" val="172698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61" y="5692"/>
            <a:ext cx="5653882" cy="1951078"/>
          </a:xfrm>
        </p:spPr>
        <p:txBody>
          <a:bodyPr>
            <a:normAutofit/>
          </a:bodyPr>
          <a:lstStyle/>
          <a:p>
            <a:r>
              <a:rPr lang="en-US" sz="4100"/>
              <a:t>Lab Testing and Data Results  - Synchronization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1" y="1715070"/>
            <a:ext cx="5453506" cy="50369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We were able to get GPS lock indoors with GPSDO and antenna </a:t>
            </a:r>
          </a:p>
          <a:p>
            <a:pPr lvl="1"/>
            <a:r>
              <a:rPr lang="en-US" sz="2000" dirty="0">
                <a:cs typeface="Calibri"/>
              </a:rPr>
              <a:t>Observed 1PPS signal, which will be used to sync between  USRP receivers</a:t>
            </a:r>
            <a:endParaRPr lang="en-US" sz="200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Current approach: Host controller signals for each USRP to begin receiving at next rising edge of 1PPS signal – would account for timing delays between units due to distance, socket programming, etc.</a:t>
            </a:r>
          </a:p>
          <a:p>
            <a:r>
              <a:rPr lang="en-US" sz="2400" dirty="0">
                <a:cs typeface="Calibri"/>
              </a:rPr>
              <a:t>Next test:</a:t>
            </a:r>
          </a:p>
          <a:p>
            <a:pPr lvl="1"/>
            <a:r>
              <a:rPr lang="en-US" sz="2000" dirty="0">
                <a:cs typeface="Calibri"/>
              </a:rPr>
              <a:t>Observe transmitter signal on two USRPs + GPSDO units placed identical distance away</a:t>
            </a:r>
          </a:p>
          <a:p>
            <a:pPr lvl="1"/>
            <a:r>
              <a:rPr lang="en-US" sz="2000" dirty="0">
                <a:cs typeface="Calibri"/>
              </a:rPr>
              <a:t>Will reveal any possible timing delays under best-case scenario</a:t>
            </a:r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86D16C5-2CE4-A1F9-AF2C-D770EBAA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34" y="2091"/>
            <a:ext cx="6351917" cy="68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11DDF8-FD12-8CB2-BC43-2261531311F0}"/>
              </a:ext>
            </a:extLst>
          </p:cNvPr>
          <p:cNvSpPr txBox="1"/>
          <p:nvPr/>
        </p:nvSpPr>
        <p:spPr>
          <a:xfrm>
            <a:off x="3629969" y="1422108"/>
            <a:ext cx="4756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10 Meter Received Signal Amplitude: 0.075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6" y="178219"/>
            <a:ext cx="11852693" cy="1339940"/>
          </a:xfrm>
        </p:spPr>
        <p:txBody>
          <a:bodyPr/>
          <a:lstStyle/>
          <a:p>
            <a:r>
              <a:rPr lang="en-US" dirty="0"/>
              <a:t>Lab Testing and Data Results  - RX Benchmark Test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98" y="1811248"/>
            <a:ext cx="29674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Measured received signal amplitude at 10-meter steps up to 60 meters</a:t>
            </a:r>
          </a:p>
          <a:p>
            <a:r>
              <a:rPr lang="en-US" sz="2400" dirty="0">
                <a:cs typeface="Calibri"/>
              </a:rPr>
              <a:t>Current setup does not show coherent 173.9 MHz signal past 30 meters</a:t>
            </a:r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410B20B-2867-C7C7-1389-F928E304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t="7324" r="642" b="845"/>
          <a:stretch/>
        </p:blipFill>
        <p:spPr>
          <a:xfrm>
            <a:off x="3746740" y="1950523"/>
            <a:ext cx="8262847" cy="45915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033B2-5288-DD06-8717-2BE9E5C043E5}"/>
              </a:ext>
            </a:extLst>
          </p:cNvPr>
          <p:cNvCxnSpPr/>
          <p:nvPr/>
        </p:nvCxnSpPr>
        <p:spPr>
          <a:xfrm flipV="1">
            <a:off x="4491541" y="2880051"/>
            <a:ext cx="6286206" cy="2066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78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6" y="178219"/>
            <a:ext cx="11852693" cy="1339940"/>
          </a:xfrm>
        </p:spPr>
        <p:txBody>
          <a:bodyPr/>
          <a:lstStyle/>
          <a:p>
            <a:r>
              <a:rPr lang="en-US"/>
              <a:t>Lab Testing and Data Results  - RX Benchmark </a:t>
            </a:r>
            <a:r>
              <a:rPr lang="en-US" dirty="0"/>
              <a:t>Test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98" y="1811248"/>
            <a:ext cx="29674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Measured received signal amplitude at 10-meter steps up to 60 meters</a:t>
            </a:r>
          </a:p>
          <a:p>
            <a:r>
              <a:rPr lang="en-US" sz="2400" dirty="0">
                <a:cs typeface="Calibri"/>
              </a:rPr>
              <a:t>Current setup does not show coherent 173.9 MHz signal past 30 meters</a:t>
            </a:r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410B20B-2867-C7C7-1389-F928E304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t="7267" r="534" b="581"/>
          <a:stretch/>
        </p:blipFill>
        <p:spPr>
          <a:xfrm>
            <a:off x="3747008" y="1955920"/>
            <a:ext cx="8256567" cy="4585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DDF8-FD12-8CB2-BC43-2261531311F0}"/>
              </a:ext>
            </a:extLst>
          </p:cNvPr>
          <p:cNvSpPr txBox="1"/>
          <p:nvPr/>
        </p:nvSpPr>
        <p:spPr>
          <a:xfrm>
            <a:off x="3629969" y="1422108"/>
            <a:ext cx="52304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20 Meter Received Signal Amplitude: 0.015</a:t>
            </a:r>
          </a:p>
        </p:txBody>
      </p:sp>
    </p:spTree>
    <p:extLst>
      <p:ext uri="{BB962C8B-B14F-4D97-AF65-F5344CB8AC3E}">
        <p14:creationId xmlns:p14="http://schemas.microsoft.com/office/powerpoint/2010/main" val="295920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6" y="178219"/>
            <a:ext cx="11852693" cy="1339940"/>
          </a:xfrm>
        </p:spPr>
        <p:txBody>
          <a:bodyPr/>
          <a:lstStyle/>
          <a:p>
            <a:r>
              <a:rPr lang="en-US"/>
              <a:t>Lab Testing and Data Results  - RX Benchmark </a:t>
            </a:r>
            <a:r>
              <a:rPr lang="en-US" dirty="0"/>
              <a:t>Test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98" y="1811248"/>
            <a:ext cx="29674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Measured received signal amplitude at 10-meter steps up to 60 meters</a:t>
            </a:r>
          </a:p>
          <a:p>
            <a:r>
              <a:rPr lang="en-US" sz="2400" dirty="0">
                <a:cs typeface="Calibri"/>
              </a:rPr>
              <a:t>Current setup does not show coherent 173.9 MHz signal past 30 meters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410B20B-2867-C7C7-1389-F928E304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7" t="7123" r="289" b="570"/>
          <a:stretch/>
        </p:blipFill>
        <p:spPr>
          <a:xfrm>
            <a:off x="3672302" y="1972442"/>
            <a:ext cx="8287419" cy="4563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DDF8-FD12-8CB2-BC43-2261531311F0}"/>
              </a:ext>
            </a:extLst>
          </p:cNvPr>
          <p:cNvSpPr txBox="1"/>
          <p:nvPr/>
        </p:nvSpPr>
        <p:spPr>
          <a:xfrm>
            <a:off x="3629969" y="1422108"/>
            <a:ext cx="52304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30 Meter Received Signal Amplitude: 0.004</a:t>
            </a:r>
          </a:p>
        </p:txBody>
      </p:sp>
    </p:spTree>
    <p:extLst>
      <p:ext uri="{BB962C8B-B14F-4D97-AF65-F5344CB8AC3E}">
        <p14:creationId xmlns:p14="http://schemas.microsoft.com/office/powerpoint/2010/main" val="343154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11DDF8-FD12-8CB2-BC43-2261531311F0}"/>
              </a:ext>
            </a:extLst>
          </p:cNvPr>
          <p:cNvSpPr txBox="1"/>
          <p:nvPr/>
        </p:nvSpPr>
        <p:spPr>
          <a:xfrm>
            <a:off x="3629969" y="1422108"/>
            <a:ext cx="52304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40 Meter Received Signal Amplitude: 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D1C3F-DCE7-9C05-C9D0-7DB3A7DC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6" y="178219"/>
            <a:ext cx="11852693" cy="1339940"/>
          </a:xfrm>
        </p:spPr>
        <p:txBody>
          <a:bodyPr/>
          <a:lstStyle/>
          <a:p>
            <a:r>
              <a:rPr lang="en-US"/>
              <a:t>Lab Testing and Data Results  - RX Benchmark </a:t>
            </a:r>
            <a:r>
              <a:rPr lang="en-US" dirty="0"/>
              <a:t>Test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CD6-4CEB-7601-A360-D0598263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98" y="1811248"/>
            <a:ext cx="29674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Measured received signal amplitude at 10-meter steps up to 60 meters</a:t>
            </a:r>
          </a:p>
          <a:p>
            <a:r>
              <a:rPr lang="en-US" sz="2400" dirty="0">
                <a:cs typeface="Calibri"/>
              </a:rPr>
              <a:t>Current setup does not show coherent 173.9 MHz signal past 30 meters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410B20B-2867-C7C7-1389-F928E304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" t="7163" r="-32"/>
          <a:stretch/>
        </p:blipFill>
        <p:spPr>
          <a:xfrm>
            <a:off x="3686413" y="1966470"/>
            <a:ext cx="8275835" cy="45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{971B0A96-229E-4C4C-958D-FA65A691F69F}tf16401378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Lizard Localization  Week 4 Project Update:  May 6th, 2023 </vt:lpstr>
      <vt:lpstr>Agenda</vt:lpstr>
      <vt:lpstr>Basic Block Diagrams</vt:lpstr>
      <vt:lpstr>Lab Testing and Data Results  - Overview </vt:lpstr>
      <vt:lpstr>Lab Testing and Data Results  - Synchronization </vt:lpstr>
      <vt:lpstr>Lab Testing and Data Results  - RX Benchmark Test </vt:lpstr>
      <vt:lpstr>Lab Testing and Data Results  - RX Benchmark Test </vt:lpstr>
      <vt:lpstr>Lab Testing and Data Results  - RX Benchmark Test </vt:lpstr>
      <vt:lpstr>Lab Testing and Data Results  - RX Benchmark Test </vt:lpstr>
      <vt:lpstr>Lab Testing and Data Results  - RX Benchmark Test </vt:lpstr>
      <vt:lpstr>PowerPoint Presentation</vt:lpstr>
      <vt:lpstr>PowerPoint Presentation</vt:lpstr>
      <vt:lpstr>HOST- USRP Interaction</vt:lpstr>
      <vt:lpstr>Signal Processing Update</vt:lpstr>
      <vt:lpstr>Signal Processing Flowcharts</vt:lpstr>
      <vt:lpstr>RX Streaming Rate</vt:lpstr>
      <vt:lpstr>Signal Processing: Next Two Weeks</vt:lpstr>
      <vt:lpstr>Signal Characteristics</vt:lpstr>
      <vt:lpstr>Signal Characteristics</vt:lpstr>
      <vt:lpstr>Signal Characteristics</vt:lpstr>
      <vt:lpstr>Localization</vt:lpstr>
      <vt:lpstr>Localization</vt:lpstr>
      <vt:lpstr>Future Tasks</vt:lpstr>
      <vt:lpstr>PowerPoint Presentation</vt:lpstr>
      <vt:lpstr>Points to discuss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Lizard Localization</dc:title>
  <dc:creator>Vinit Saah</dc:creator>
  <cp:revision>799</cp:revision>
  <dcterms:created xsi:type="dcterms:W3CDTF">2023-05-04T02:49:58Z</dcterms:created>
  <dcterms:modified xsi:type="dcterms:W3CDTF">2023-05-05T16:52:21Z</dcterms:modified>
</cp:coreProperties>
</file>